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8" r:id="rId11"/>
    <p:sldId id="270" r:id="rId12"/>
    <p:sldId id="273" r:id="rId13"/>
    <p:sldId id="274" r:id="rId14"/>
    <p:sldId id="275" r:id="rId15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имкевичус Татьяна Сергеевна" initials="РТС" lastIdx="16" clrIdx="0">
    <p:extLst/>
  </p:cmAuthor>
  <p:cmAuthor id="2" name="Нагайцев Богдан Вадимович" initials="НБВ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7712"/>
    <a:srgbClr val="6CA62C"/>
    <a:srgbClr val="D0403C"/>
    <a:srgbClr val="C96E09"/>
    <a:srgbClr val="C7600B"/>
    <a:srgbClr val="74B230"/>
    <a:srgbClr val="1D4575"/>
    <a:srgbClr val="1E3E84"/>
    <a:srgbClr val="2A4A70"/>
    <a:srgbClr val="659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6092" autoAdjust="0"/>
    <p:restoredTop sz="96087" autoAdjust="0"/>
  </p:normalViewPr>
  <p:slideViewPr>
    <p:cSldViewPr snapToGrid="0">
      <p:cViewPr varScale="1">
        <p:scale>
          <a:sx n="88" d="100"/>
          <a:sy n="88" d="100"/>
        </p:scale>
        <p:origin x="-498" y="-10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162020" cy="1620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6773D-32C8-403F-B2E4-DEC09057E928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ED353-3F37-4363-9006-1C29C7F2D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056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73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41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16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992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065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00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12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744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73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74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732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293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62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F9CA0-1982-4D83-9121-53D705C47332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656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4.jpeg"/><Relationship Id="rId3" Type="http://schemas.openxmlformats.org/officeDocument/2006/relationships/image" Target="../media/image5.jpeg"/><Relationship Id="rId7" Type="http://schemas.openxmlformats.org/officeDocument/2006/relationships/image" Target="../media/image9.tiff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3.png"/><Relationship Id="rId5" Type="http://schemas.openxmlformats.org/officeDocument/2006/relationships/image" Target="../media/image7.tiff"/><Relationship Id="rId15" Type="http://schemas.openxmlformats.org/officeDocument/2006/relationships/image" Target="../media/image15.jpg"/><Relationship Id="rId10" Type="http://schemas.openxmlformats.org/officeDocument/2006/relationships/image" Target="../media/image12.png"/><Relationship Id="rId4" Type="http://schemas.openxmlformats.org/officeDocument/2006/relationships/image" Target="../media/image6.tiff"/><Relationship Id="rId9" Type="http://schemas.openxmlformats.org/officeDocument/2006/relationships/image" Target="../media/image11.tiff"/><Relationship Id="rId14" Type="http://schemas.openxmlformats.org/officeDocument/2006/relationships/hyperlink" Target="https://www.polymedia.ru/oborudovanie/komplekt-datchikov-po-biologii-dlya-uchenika-bazovyy.htm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8.jpg"/><Relationship Id="rId18" Type="http://schemas.openxmlformats.org/officeDocument/2006/relationships/hyperlink" Target="https://www.polymedia.ru/oborudovanie/komplekt-datchikov-po-biologii-dlya-uchenika-profilnyy.html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0.tiff"/><Relationship Id="rId12" Type="http://schemas.openxmlformats.org/officeDocument/2006/relationships/image" Target="../media/image25.jpeg"/><Relationship Id="rId17" Type="http://schemas.openxmlformats.org/officeDocument/2006/relationships/image" Target="../media/image16.png"/><Relationship Id="rId2" Type="http://schemas.openxmlformats.org/officeDocument/2006/relationships/image" Target="../media/image5.jpe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tiff"/><Relationship Id="rId11" Type="http://schemas.openxmlformats.org/officeDocument/2006/relationships/image" Target="../media/image24.tiff"/><Relationship Id="rId5" Type="http://schemas.openxmlformats.org/officeDocument/2006/relationships/image" Target="../media/image18.png"/><Relationship Id="rId15" Type="http://schemas.openxmlformats.org/officeDocument/2006/relationships/image" Target="../media/image27.tiff"/><Relationship Id="rId10" Type="http://schemas.openxmlformats.org/officeDocument/2006/relationships/image" Target="../media/image23.tiff"/><Relationship Id="rId4" Type="http://schemas.openxmlformats.org/officeDocument/2006/relationships/image" Target="../media/image17.tiff"/><Relationship Id="rId9" Type="http://schemas.openxmlformats.org/officeDocument/2006/relationships/image" Target="../media/image22.jpeg"/><Relationship Id="rId14" Type="http://schemas.openxmlformats.org/officeDocument/2006/relationships/image" Target="../media/image26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tiff"/><Relationship Id="rId13" Type="http://schemas.openxmlformats.org/officeDocument/2006/relationships/image" Target="../media/image1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12" Type="http://schemas.openxmlformats.org/officeDocument/2006/relationships/hyperlink" Target="https://www.polymedia.ru/oborudovanie/komplekt-datchikov-po-biologii-fiziologiya-cheloveka.html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16.png"/><Relationship Id="rId5" Type="http://schemas.openxmlformats.org/officeDocument/2006/relationships/image" Target="../media/image31.png"/><Relationship Id="rId10" Type="http://schemas.openxmlformats.org/officeDocument/2006/relationships/image" Target="../media/image15.jpg"/><Relationship Id="rId4" Type="http://schemas.openxmlformats.org/officeDocument/2006/relationships/image" Target="../media/image30.png"/><Relationship Id="rId9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tiff"/><Relationship Id="rId13" Type="http://schemas.openxmlformats.org/officeDocument/2006/relationships/image" Target="../media/image44.tiff"/><Relationship Id="rId18" Type="http://schemas.openxmlformats.org/officeDocument/2006/relationships/image" Target="../media/image47.png"/><Relationship Id="rId3" Type="http://schemas.openxmlformats.org/officeDocument/2006/relationships/image" Target="../media/image15.jpg"/><Relationship Id="rId21" Type="http://schemas.openxmlformats.org/officeDocument/2006/relationships/image" Target="../media/image6.tiff"/><Relationship Id="rId7" Type="http://schemas.openxmlformats.org/officeDocument/2006/relationships/image" Target="../media/image38.tiff"/><Relationship Id="rId12" Type="http://schemas.openxmlformats.org/officeDocument/2006/relationships/image" Target="../media/image43.jpeg"/><Relationship Id="rId17" Type="http://schemas.openxmlformats.org/officeDocument/2006/relationships/image" Target="../media/image16.png"/><Relationship Id="rId2" Type="http://schemas.openxmlformats.org/officeDocument/2006/relationships/image" Target="../media/image35.jpeg"/><Relationship Id="rId16" Type="http://schemas.openxmlformats.org/officeDocument/2006/relationships/image" Target="../media/image5.jpeg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tiff"/><Relationship Id="rId15" Type="http://schemas.openxmlformats.org/officeDocument/2006/relationships/image" Target="../media/image46.jpeg"/><Relationship Id="rId10" Type="http://schemas.openxmlformats.org/officeDocument/2006/relationships/image" Target="../media/image41.tiff"/><Relationship Id="rId19" Type="http://schemas.openxmlformats.org/officeDocument/2006/relationships/hyperlink" Target="https://www.polymedia.ru/oborudovanie/komplekt-datchikov-po-biologii-dlya-uchitelya.html" TargetMode="External"/><Relationship Id="rId4" Type="http://schemas.openxmlformats.org/officeDocument/2006/relationships/image" Target="../media/image22.jpe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60.jpeg"/><Relationship Id="rId7" Type="http://schemas.openxmlformats.org/officeDocument/2006/relationships/image" Target="../media/image63.png"/><Relationship Id="rId12" Type="http://schemas.openxmlformats.org/officeDocument/2006/relationships/image" Target="../media/image67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46.jpeg"/><Relationship Id="rId5" Type="http://schemas.openxmlformats.org/officeDocument/2006/relationships/image" Target="../media/image62.jpeg"/><Relationship Id="rId10" Type="http://schemas.openxmlformats.org/officeDocument/2006/relationships/image" Target="../media/image66.tiff"/><Relationship Id="rId4" Type="http://schemas.openxmlformats.org/officeDocument/2006/relationships/image" Target="../media/image61.jpeg"/><Relationship Id="rId9" Type="http://schemas.openxmlformats.org/officeDocument/2006/relationships/image" Target="../media/image6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3.jpeg"/><Relationship Id="rId7" Type="http://schemas.openxmlformats.org/officeDocument/2006/relationships/image" Target="../media/image7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1.png"/><Relationship Id="rId10" Type="http://schemas.openxmlformats.org/officeDocument/2006/relationships/image" Target="../media/image79.jpeg"/><Relationship Id="rId4" Type="http://schemas.openxmlformats.org/officeDocument/2006/relationships/image" Target="../media/image74.jpeg"/><Relationship Id="rId9" Type="http://schemas.openxmlformats.org/officeDocument/2006/relationships/image" Target="../media/image7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10" Type="http://schemas.openxmlformats.org/officeDocument/2006/relationships/image" Target="../media/image87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9.jpeg"/><Relationship Id="rId7" Type="http://schemas.openxmlformats.org/officeDocument/2006/relationships/image" Target="../media/image1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906000" cy="3266980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0" y="3183706"/>
            <a:ext cx="9906000" cy="36742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125250" y="2294860"/>
            <a:ext cx="5780750" cy="92333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F27712"/>
                </a:solidFill>
                <a:latin typeface="Arial Black" panose="020B0A04020102020204" pitchFamily="34" charset="0"/>
              </a:rPr>
              <a:t>по БИОЛОГИИ</a:t>
            </a:r>
            <a:endParaRPr lang="en-US" sz="5400" b="1" dirty="0">
              <a:solidFill>
                <a:srgbClr val="F27712"/>
              </a:solidFill>
              <a:latin typeface="Arial Black" panose="020B0A04020102020204" pitchFamily="34" charset="0"/>
              <a:sym typeface="Arial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92400" y="350620"/>
            <a:ext cx="8987555" cy="1569660"/>
            <a:chOff x="201956" y="170814"/>
            <a:chExt cx="8987555" cy="156966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201956" y="170814"/>
              <a:ext cx="6681865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4800" b="1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ЦИФРОВАЯ ЛАБОРАТОРИЯ</a:t>
              </a:r>
              <a:endParaRPr lang="ru-RU" sz="4800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pic>
          <p:nvPicPr>
            <p:cNvPr id="19" name="Picture 3" descr="Z:\@МАРКЕТИНГ\Поставщики\PASCO\Графика\2018 New Products Images\PASCO Logos\PASCO\pasco_logo_2017_white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39" b="20426"/>
            <a:stretch/>
          </p:blipFill>
          <p:spPr bwMode="auto">
            <a:xfrm>
              <a:off x="5601080" y="700131"/>
              <a:ext cx="3588431" cy="933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2" descr="Z:\@МАРКЕТИНГ\Рабочий каталог\Богдан\ПРЕЗЕНТАЦИИ\Screen Shot 2018-05-31 at 8.26.09 AM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76"/>
          <a:stretch/>
        </p:blipFill>
        <p:spPr bwMode="auto">
          <a:xfrm>
            <a:off x="3521560" y="3227976"/>
            <a:ext cx="2605465" cy="3595780"/>
          </a:xfrm>
          <a:prstGeom prst="rect">
            <a:avLst/>
          </a:prstGeom>
          <a:solidFill>
            <a:schemeClr val="bg1"/>
          </a:solidFill>
          <a:ln w="57150">
            <a:noFill/>
          </a:ln>
          <a:extLst/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4" r="10209"/>
          <a:stretch/>
        </p:blipFill>
        <p:spPr>
          <a:xfrm>
            <a:off x="59570" y="3227976"/>
            <a:ext cx="3402420" cy="3595780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17392" r="14709"/>
          <a:stretch/>
        </p:blipFill>
        <p:spPr>
          <a:xfrm>
            <a:off x="6186595" y="3207846"/>
            <a:ext cx="3660138" cy="359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2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Рисунок 9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6116186" y="5228865"/>
            <a:ext cx="288032" cy="260158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1" t="3210" r="23524" b="2098"/>
          <a:stretch/>
        </p:blipFill>
        <p:spPr>
          <a:xfrm rot="16200000">
            <a:off x="1504524" y="4542034"/>
            <a:ext cx="428942" cy="21503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9" t="4255" r="20251" b="2926"/>
          <a:stretch/>
        </p:blipFill>
        <p:spPr>
          <a:xfrm rot="16200000">
            <a:off x="2662797" y="2691544"/>
            <a:ext cx="335989" cy="22550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5" t="21228" r="10521" b="45556"/>
          <a:stretch/>
        </p:blipFill>
        <p:spPr>
          <a:xfrm rot="21312715">
            <a:off x="4105924" y="3621471"/>
            <a:ext cx="1703053" cy="3951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4" t="7638" r="9445" b="8178"/>
          <a:stretch/>
        </p:blipFill>
        <p:spPr>
          <a:xfrm>
            <a:off x="3090048" y="4408998"/>
            <a:ext cx="961324" cy="1445460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780444" y="3272044"/>
            <a:ext cx="865253" cy="1094006"/>
            <a:chOff x="4109343" y="4966955"/>
            <a:chExt cx="1013492" cy="1281435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9343" y="4966955"/>
              <a:ext cx="520665" cy="1281435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1072" y="5179617"/>
              <a:ext cx="471763" cy="1068773"/>
            </a:xfrm>
            <a:prstGeom prst="rect">
              <a:avLst/>
            </a:prstGeom>
          </p:spPr>
        </p:pic>
      </p:grp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" r="7025"/>
          <a:stretch/>
        </p:blipFill>
        <p:spPr>
          <a:xfrm>
            <a:off x="643837" y="4626840"/>
            <a:ext cx="1943397" cy="58017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t="7698" r="7249" b="15151"/>
          <a:stretch/>
        </p:blipFill>
        <p:spPr>
          <a:xfrm>
            <a:off x="5830107" y="3404641"/>
            <a:ext cx="2168486" cy="828813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-9656"/>
            <a:ext cx="9906000" cy="540608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9" b="20426"/>
          <a:stretch/>
        </p:blipFill>
        <p:spPr bwMode="auto">
          <a:xfrm>
            <a:off x="7819701" y="-27384"/>
            <a:ext cx="2214763" cy="57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01000" y="75982"/>
            <a:ext cx="7557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по биологии и экологии для ученика. Базовый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393" y="4269766"/>
            <a:ext cx="671177" cy="1496256"/>
          </a:xfrm>
          <a:prstGeom prst="rect">
            <a:avLst/>
          </a:prstGeom>
        </p:spPr>
      </p:pic>
      <p:sp>
        <p:nvSpPr>
          <p:cNvPr id="56" name="Прямоугольник 55"/>
          <p:cNvSpPr/>
          <p:nvPr/>
        </p:nvSpPr>
        <p:spPr>
          <a:xfrm>
            <a:off x="4974348" y="6569687"/>
            <a:ext cx="4896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/>
              <a:t>Интерфейс </a:t>
            </a:r>
            <a:r>
              <a:rPr lang="en-US" sz="1200" b="1" i="1" dirty="0" err="1" smtClean="0"/>
              <a:t>AirLink</a:t>
            </a:r>
            <a:r>
              <a:rPr lang="en-US" sz="1200" b="1" i="1" dirty="0" smtClean="0"/>
              <a:t> (1 </a:t>
            </a:r>
            <a:r>
              <a:rPr lang="ru-RU" sz="1200" b="1" i="1" dirty="0" smtClean="0"/>
              <a:t>шт.)</a:t>
            </a:r>
            <a:endParaRPr lang="ru-RU" sz="1200" b="1" i="1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17585" y="6569687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/>
              <a:t>8</a:t>
            </a:r>
            <a:r>
              <a:rPr lang="ru-RU" sz="1200" b="1" i="1" dirty="0" smtClean="0"/>
              <a:t>-15 комплектов</a:t>
            </a:r>
            <a:endParaRPr lang="ru-RU" sz="1200" b="1" i="1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2472906" y="6569687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малый</a:t>
            </a:r>
            <a:endParaRPr lang="ru-RU" sz="1200" b="1" i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5544955" y="836680"/>
            <a:ext cx="4106625" cy="1470804"/>
            <a:chOff x="5630472" y="764704"/>
            <a:chExt cx="4106625" cy="1470804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5630472" y="1611869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/>
                <a:t>698764</a:t>
              </a:r>
              <a:endParaRPr lang="ru-RU" sz="1400" dirty="0" smtClean="0"/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5630472" y="1927731"/>
              <a:ext cx="18003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14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5630472" y="764704"/>
              <a:ext cx="41066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/>
                <a:t>Датчиков:</a:t>
              </a:r>
              <a:r>
                <a:rPr lang="ru-RU" sz="1400" dirty="0"/>
                <a:t> 6   </a:t>
              </a: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5630472" y="1080565"/>
              <a:ext cx="410662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Лабораторных и проектно-исследовательских работ: </a:t>
              </a:r>
              <a:r>
                <a:rPr lang="ru-RU" sz="1400" dirty="0" smtClean="0"/>
                <a:t>41</a:t>
              </a:r>
              <a:endParaRPr lang="ru-RU" sz="1400" dirty="0"/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546435" y="5286772"/>
            <a:ext cx="288032" cy="307777"/>
            <a:chOff x="2775105" y="3261322"/>
            <a:chExt cx="288032" cy="307777"/>
          </a:xfrm>
        </p:grpSpPr>
        <p:sp>
          <p:nvSpPr>
            <p:cNvPr id="67" name="Овал 66"/>
            <p:cNvSpPr/>
            <p:nvPr/>
          </p:nvSpPr>
          <p:spPr>
            <a:xfrm>
              <a:off x="2775105" y="3271194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2775106" y="3261322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2957379" y="4277853"/>
            <a:ext cx="288032" cy="307777"/>
            <a:chOff x="2775105" y="3261322"/>
            <a:chExt cx="288032" cy="307777"/>
          </a:xfrm>
        </p:grpSpPr>
        <p:sp>
          <p:nvSpPr>
            <p:cNvPr id="72" name="Овал 71"/>
            <p:cNvSpPr/>
            <p:nvPr/>
          </p:nvSpPr>
          <p:spPr>
            <a:xfrm>
              <a:off x="2775105" y="3271194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775106" y="3261322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2957379" y="3607283"/>
            <a:ext cx="288032" cy="307777"/>
            <a:chOff x="-4280583" y="4670709"/>
            <a:chExt cx="288032" cy="307777"/>
          </a:xfrm>
        </p:grpSpPr>
        <p:sp>
          <p:nvSpPr>
            <p:cNvPr id="80" name="Овал 79"/>
            <p:cNvSpPr/>
            <p:nvPr/>
          </p:nvSpPr>
          <p:spPr>
            <a:xfrm>
              <a:off x="-4280583" y="4680581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-4280582" y="4670709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1117939" y="3607283"/>
            <a:ext cx="288032" cy="307777"/>
            <a:chOff x="7718918" y="3847564"/>
            <a:chExt cx="288032" cy="307777"/>
          </a:xfrm>
        </p:grpSpPr>
        <p:sp>
          <p:nvSpPr>
            <p:cNvPr id="83" name="Овал 8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4930884" y="3607283"/>
            <a:ext cx="288032" cy="307777"/>
            <a:chOff x="2777940" y="3116823"/>
            <a:chExt cx="288032" cy="307777"/>
          </a:xfrm>
        </p:grpSpPr>
        <p:sp>
          <p:nvSpPr>
            <p:cNvPr id="86" name="Овал 85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546435" y="4570406"/>
            <a:ext cx="288032" cy="307777"/>
            <a:chOff x="-2060585" y="2832648"/>
            <a:chExt cx="288032" cy="307777"/>
          </a:xfrm>
        </p:grpSpPr>
        <p:sp>
          <p:nvSpPr>
            <p:cNvPr id="26" name="Овал 25"/>
            <p:cNvSpPr/>
            <p:nvPr/>
          </p:nvSpPr>
          <p:spPr>
            <a:xfrm>
              <a:off x="-2060585" y="2842520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-2060584" y="2832648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3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6932" y="4575757"/>
            <a:ext cx="1305252" cy="1319107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4" name="Рисунок 93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7240" y="4693867"/>
            <a:ext cx="1107426" cy="1107426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88" name="Группа 87"/>
          <p:cNvGrpSpPr/>
          <p:nvPr/>
        </p:nvGrpSpPr>
        <p:grpSpPr>
          <a:xfrm>
            <a:off x="5916338" y="4970400"/>
            <a:ext cx="288032" cy="307777"/>
            <a:chOff x="420481" y="3458382"/>
            <a:chExt cx="288032" cy="307777"/>
          </a:xfrm>
        </p:grpSpPr>
        <p:sp>
          <p:nvSpPr>
            <p:cNvPr id="89" name="Овал 88"/>
            <p:cNvSpPr/>
            <p:nvPr/>
          </p:nvSpPr>
          <p:spPr>
            <a:xfrm>
              <a:off x="420481" y="3468254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420482" y="3458382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" name="Группа 99"/>
          <p:cNvGrpSpPr/>
          <p:nvPr/>
        </p:nvGrpSpPr>
        <p:grpSpPr>
          <a:xfrm>
            <a:off x="4473377" y="4970400"/>
            <a:ext cx="288032" cy="307777"/>
            <a:chOff x="564497" y="2416487"/>
            <a:chExt cx="288032" cy="307777"/>
          </a:xfrm>
        </p:grpSpPr>
        <p:sp>
          <p:nvSpPr>
            <p:cNvPr id="101" name="Овал 100"/>
            <p:cNvSpPr/>
            <p:nvPr/>
          </p:nvSpPr>
          <p:spPr>
            <a:xfrm>
              <a:off x="564497" y="2426359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2" name="Прямоугольник 101"/>
            <p:cNvSpPr/>
            <p:nvPr/>
          </p:nvSpPr>
          <p:spPr>
            <a:xfrm>
              <a:off x="564498" y="2416487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74" name="Таблица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562771"/>
              </p:ext>
            </p:extLst>
          </p:nvPr>
        </p:nvGraphicFramePr>
        <p:xfrm>
          <a:off x="201000" y="831818"/>
          <a:ext cx="5200603" cy="2393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3726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06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F277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F277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Цифровой датчик измерения концентрации кислорода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температуры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ц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ифровой датчик давления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углекислого газа PASCO 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удельной проводимости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погоды с GPS PASCO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Емкость "Метаболизм"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Адаптер 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USB-Bluetooth 4.0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3482076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</a:t>
                      </a:r>
                      <a:endParaRPr lang="ru-RU" sz="1200" dirty="0"/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</a:tbl>
          </a:graphicData>
        </a:graphic>
      </p:graphicFrame>
      <p:grpSp>
        <p:nvGrpSpPr>
          <p:cNvPr id="106" name="Группа 105"/>
          <p:cNvGrpSpPr/>
          <p:nvPr/>
        </p:nvGrpSpPr>
        <p:grpSpPr>
          <a:xfrm>
            <a:off x="14164" y="6015690"/>
            <a:ext cx="4943285" cy="338554"/>
            <a:chOff x="14164" y="6015690"/>
            <a:chExt cx="4943285" cy="338554"/>
          </a:xfrm>
        </p:grpSpPr>
        <p:sp>
          <p:nvSpPr>
            <p:cNvPr id="107" name="Прямоугольник 106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rgbClr val="F2771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/>
                <a:t>РЕКОМЕНДУЕТСЯ</a:t>
              </a:r>
            </a:p>
          </p:txBody>
        </p:sp>
      </p:grpSp>
      <p:grpSp>
        <p:nvGrpSpPr>
          <p:cNvPr id="114" name="Группа 113"/>
          <p:cNvGrpSpPr/>
          <p:nvPr/>
        </p:nvGrpSpPr>
        <p:grpSpPr>
          <a:xfrm>
            <a:off x="4953000" y="6020044"/>
            <a:ext cx="4941247" cy="334200"/>
            <a:chOff x="4953000" y="6020044"/>
            <a:chExt cx="4941247" cy="334200"/>
          </a:xfrm>
        </p:grpSpPr>
        <p:sp>
          <p:nvSpPr>
            <p:cNvPr id="115" name="Прямоугольник 114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rgbClr val="D0403C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6329651" y="6020044"/>
              <a:ext cx="2187944" cy="334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/>
                <a:t>ОБЯЗАТЕЛЬНО</a:t>
              </a:r>
            </a:p>
          </p:txBody>
        </p:sp>
      </p:grpSp>
      <p:grpSp>
        <p:nvGrpSpPr>
          <p:cNvPr id="117" name="Группа 116"/>
          <p:cNvGrpSpPr/>
          <p:nvPr/>
        </p:nvGrpSpPr>
        <p:grpSpPr>
          <a:xfrm>
            <a:off x="-64411" y="6308850"/>
            <a:ext cx="2656648" cy="276999"/>
            <a:chOff x="-129480" y="6306408"/>
            <a:chExt cx="2656648" cy="276999"/>
          </a:xfrm>
        </p:grpSpPr>
        <p:sp>
          <p:nvSpPr>
            <p:cNvPr id="118" name="Прямоугольник 117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19" name="Прямоугольник 118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120" name="Группа 119"/>
          <p:cNvGrpSpPr/>
          <p:nvPr/>
        </p:nvGrpSpPr>
        <p:grpSpPr>
          <a:xfrm>
            <a:off x="4951017" y="6308850"/>
            <a:ext cx="4943229" cy="276999"/>
            <a:chOff x="4951016" y="6308850"/>
            <a:chExt cx="4943229" cy="276999"/>
          </a:xfrm>
        </p:grpSpPr>
        <p:sp>
          <p:nvSpPr>
            <p:cNvPr id="121" name="Прямоугольник 120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22" name="Прямоугольник 121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123" name="Группа 122"/>
          <p:cNvGrpSpPr/>
          <p:nvPr/>
        </p:nvGrpSpPr>
        <p:grpSpPr>
          <a:xfrm>
            <a:off x="2406414" y="6308850"/>
            <a:ext cx="2656648" cy="276999"/>
            <a:chOff x="2440282" y="6309824"/>
            <a:chExt cx="2656648" cy="276999"/>
          </a:xfrm>
        </p:grpSpPr>
        <p:sp>
          <p:nvSpPr>
            <p:cNvPr id="124" name="Прямоугольник 123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25" name="Прямоугольник 124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6726919" y="4724294"/>
            <a:ext cx="288032" cy="307777"/>
            <a:chOff x="564497" y="2416487"/>
            <a:chExt cx="288032" cy="307777"/>
          </a:xfrm>
        </p:grpSpPr>
        <p:sp>
          <p:nvSpPr>
            <p:cNvPr id="96" name="Овал 95"/>
            <p:cNvSpPr/>
            <p:nvPr/>
          </p:nvSpPr>
          <p:spPr>
            <a:xfrm>
              <a:off x="564497" y="2426359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564498" y="2416487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6726919" y="3607283"/>
            <a:ext cx="288032" cy="307777"/>
            <a:chOff x="2777940" y="3116823"/>
            <a:chExt cx="288032" cy="307777"/>
          </a:xfrm>
        </p:grpSpPr>
        <p:sp>
          <p:nvSpPr>
            <p:cNvPr id="99" name="Овал 98"/>
            <p:cNvSpPr/>
            <p:nvPr/>
          </p:nvSpPr>
          <p:spPr>
            <a:xfrm>
              <a:off x="2777940" y="3126695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3" name="Прямоугольник 102"/>
            <p:cNvSpPr/>
            <p:nvPr/>
          </p:nvSpPr>
          <p:spPr>
            <a:xfrm>
              <a:off x="2777941" y="3116823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38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Рисунок 1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7471260" y="5335748"/>
            <a:ext cx="288032" cy="260158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973920"/>
              </p:ext>
            </p:extLst>
          </p:nvPr>
        </p:nvGraphicFramePr>
        <p:xfrm>
          <a:off x="201000" y="657000"/>
          <a:ext cx="5851212" cy="30951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50232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F277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F277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Цифровой датчик измерения концентрации кислорода PASCO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Цифровой датчик концентрации этанола PASCO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температуры 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датчик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давления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углекислого газа PASCO 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погоды с GPS PASCO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удельной проводимости PASCO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3482076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колориметр/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турбидиметр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Экоёмкость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Емкость "Метаболизм" </a:t>
                      </a: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Водонепроницаемый чехол для датчика углекислого газа PASCO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Адаптер </a:t>
                      </a: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USB-Bluetooth 4.0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105" y="-201047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01000" y="81602"/>
            <a:ext cx="7797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по биологии и экологии для ученика. </a:t>
            </a:r>
            <a:r>
              <a:rPr lang="ru-RU" b="1" dirty="0" smtClean="0">
                <a:solidFill>
                  <a:schemeClr val="bg1"/>
                </a:solidFill>
              </a:rPr>
              <a:t>Профильный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66" name="Рисунок 6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9" t="4255" r="20251" b="2926"/>
          <a:stretch/>
        </p:blipFill>
        <p:spPr>
          <a:xfrm rot="16200000">
            <a:off x="1160053" y="2913673"/>
            <a:ext cx="370185" cy="2475291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t="7698" r="7249" b="15151"/>
          <a:stretch/>
        </p:blipFill>
        <p:spPr>
          <a:xfrm rot="5400000">
            <a:off x="8088690" y="2167338"/>
            <a:ext cx="2389188" cy="909776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t="7191" r="10000" b="19171"/>
          <a:stretch/>
        </p:blipFill>
        <p:spPr>
          <a:xfrm>
            <a:off x="3731138" y="4695944"/>
            <a:ext cx="1039116" cy="1141756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" t="2099" r="3739" b="2593"/>
          <a:stretch/>
        </p:blipFill>
        <p:spPr>
          <a:xfrm>
            <a:off x="5245280" y="3852937"/>
            <a:ext cx="1146680" cy="2125179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710" y="4450935"/>
            <a:ext cx="647970" cy="1449903"/>
          </a:xfrm>
          <a:prstGeom prst="rect">
            <a:avLst/>
          </a:prstGeom>
        </p:spPr>
      </p:pic>
      <p:pic>
        <p:nvPicPr>
          <p:cNvPr id="94" name="Picture 6" descr="C:\Users\nagaytsev\Downloads\2_PS-3545_in use (1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713120" y="3852937"/>
            <a:ext cx="2383810" cy="53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2" name="Группа 61"/>
          <p:cNvGrpSpPr/>
          <p:nvPr/>
        </p:nvGrpSpPr>
        <p:grpSpPr>
          <a:xfrm>
            <a:off x="6213413" y="2278074"/>
            <a:ext cx="953316" cy="1200875"/>
            <a:chOff x="4109343" y="4966955"/>
            <a:chExt cx="1013492" cy="1281435"/>
          </a:xfrm>
        </p:grpSpPr>
        <p:pic>
          <p:nvPicPr>
            <p:cNvPr id="63" name="Рисунок 6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9343" y="4966955"/>
              <a:ext cx="520665" cy="1281435"/>
            </a:xfrm>
            <a:prstGeom prst="rect">
              <a:avLst/>
            </a:prstGeom>
          </p:spPr>
        </p:pic>
        <p:pic>
          <p:nvPicPr>
            <p:cNvPr id="64" name="Рисунок 6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1072" y="5179617"/>
              <a:ext cx="471763" cy="1068773"/>
            </a:xfrm>
            <a:prstGeom prst="rect">
              <a:avLst/>
            </a:prstGeom>
          </p:spPr>
        </p:pic>
      </p:grpSp>
      <p:grpSp>
        <p:nvGrpSpPr>
          <p:cNvPr id="65" name="Группа 64"/>
          <p:cNvGrpSpPr/>
          <p:nvPr/>
        </p:nvGrpSpPr>
        <p:grpSpPr>
          <a:xfrm>
            <a:off x="6610310" y="2689123"/>
            <a:ext cx="288032" cy="307777"/>
            <a:chOff x="7718918" y="3847564"/>
            <a:chExt cx="288032" cy="307777"/>
          </a:xfrm>
        </p:grpSpPr>
        <p:sp>
          <p:nvSpPr>
            <p:cNvPr id="69" name="Овал 6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9" name="Рисунок 7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1" t="13430" r="9341" b="2796"/>
          <a:stretch/>
        </p:blipFill>
        <p:spPr>
          <a:xfrm>
            <a:off x="7326740" y="2117212"/>
            <a:ext cx="784649" cy="1468029"/>
          </a:xfrm>
          <a:prstGeom prst="rect">
            <a:avLst/>
          </a:prstGeom>
        </p:spPr>
      </p:pic>
      <p:grpSp>
        <p:nvGrpSpPr>
          <p:cNvPr id="80" name="Группа 79"/>
          <p:cNvGrpSpPr/>
          <p:nvPr/>
        </p:nvGrpSpPr>
        <p:grpSpPr>
          <a:xfrm>
            <a:off x="7735742" y="2689123"/>
            <a:ext cx="288032" cy="307777"/>
            <a:chOff x="7718918" y="3847564"/>
            <a:chExt cx="288032" cy="307777"/>
          </a:xfrm>
        </p:grpSpPr>
        <p:sp>
          <p:nvSpPr>
            <p:cNvPr id="81" name="Овал 8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3" name="Рисунок 8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5" t="21228" r="10521" b="45556"/>
          <a:stretch/>
        </p:blipFill>
        <p:spPr>
          <a:xfrm rot="15933227">
            <a:off x="7552958" y="2464032"/>
            <a:ext cx="1876384" cy="433754"/>
          </a:xfrm>
          <a:prstGeom prst="rect">
            <a:avLst/>
          </a:prstGeom>
        </p:spPr>
      </p:pic>
      <p:grpSp>
        <p:nvGrpSpPr>
          <p:cNvPr id="84" name="Группа 83"/>
          <p:cNvGrpSpPr/>
          <p:nvPr/>
        </p:nvGrpSpPr>
        <p:grpSpPr>
          <a:xfrm>
            <a:off x="8386413" y="2689123"/>
            <a:ext cx="288032" cy="307777"/>
            <a:chOff x="7718918" y="3847564"/>
            <a:chExt cx="288032" cy="307777"/>
          </a:xfrm>
        </p:grpSpPr>
        <p:sp>
          <p:nvSpPr>
            <p:cNvPr id="85" name="Овал 8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6" name="Прямоугольник 8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7" name="Группа 86"/>
          <p:cNvGrpSpPr/>
          <p:nvPr/>
        </p:nvGrpSpPr>
        <p:grpSpPr>
          <a:xfrm>
            <a:off x="9139267" y="2689123"/>
            <a:ext cx="288032" cy="307777"/>
            <a:chOff x="7718918" y="3847564"/>
            <a:chExt cx="288032" cy="307777"/>
          </a:xfrm>
        </p:grpSpPr>
        <p:sp>
          <p:nvSpPr>
            <p:cNvPr id="88" name="Овал 8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9" name="Прямоугольник 88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5" name="Прямоугольник 144"/>
          <p:cNvSpPr/>
          <p:nvPr/>
        </p:nvSpPr>
        <p:spPr>
          <a:xfrm>
            <a:off x="4974348" y="6556475"/>
            <a:ext cx="4896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/>
              <a:t>Интерфейс </a:t>
            </a:r>
            <a:r>
              <a:rPr lang="en-US" sz="1200" b="1" i="1" dirty="0" err="1"/>
              <a:t>AirLink</a:t>
            </a:r>
            <a:r>
              <a:rPr lang="ru-RU" sz="1200" b="1" i="1" dirty="0"/>
              <a:t> </a:t>
            </a:r>
            <a:r>
              <a:rPr lang="ru-RU" sz="1200" b="1" i="1" dirty="0" smtClean="0"/>
              <a:t>(1 шт.)</a:t>
            </a:r>
            <a:endParaRPr lang="ru-RU" sz="1200" b="1" i="1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17585" y="6556475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/>
              <a:t>8</a:t>
            </a:r>
            <a:r>
              <a:rPr lang="ru-RU" sz="1200" b="1" i="1" dirty="0" smtClean="0"/>
              <a:t>-15 комплектов</a:t>
            </a:r>
            <a:endParaRPr lang="ru-RU" sz="1200" b="1" i="1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2472906" y="6556475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малый</a:t>
            </a:r>
            <a:endParaRPr lang="ru-RU" sz="1200" b="1" i="1" dirty="0"/>
          </a:p>
        </p:txBody>
      </p:sp>
      <p:grpSp>
        <p:nvGrpSpPr>
          <p:cNvPr id="151" name="Группа 150"/>
          <p:cNvGrpSpPr/>
          <p:nvPr/>
        </p:nvGrpSpPr>
        <p:grpSpPr>
          <a:xfrm>
            <a:off x="1345146" y="4239100"/>
            <a:ext cx="288032" cy="307777"/>
            <a:chOff x="7718918" y="3847564"/>
            <a:chExt cx="288032" cy="307777"/>
          </a:xfrm>
        </p:grpSpPr>
        <p:sp>
          <p:nvSpPr>
            <p:cNvPr id="152" name="Овал 15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3" name="Прямоугольник 15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4" name="Группа 153"/>
          <p:cNvGrpSpPr/>
          <p:nvPr/>
        </p:nvGrpSpPr>
        <p:grpSpPr>
          <a:xfrm>
            <a:off x="4482222" y="4239100"/>
            <a:ext cx="288032" cy="307777"/>
            <a:chOff x="7718918" y="3847564"/>
            <a:chExt cx="288032" cy="307777"/>
          </a:xfrm>
        </p:grpSpPr>
        <p:sp>
          <p:nvSpPr>
            <p:cNvPr id="155" name="Овал 15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6" name="Прямоугольник 15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7" name="Рисунок 15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4" t="7638" r="9445" b="8178"/>
          <a:stretch/>
        </p:blipFill>
        <p:spPr>
          <a:xfrm>
            <a:off x="145347" y="4406111"/>
            <a:ext cx="1059165" cy="1586662"/>
          </a:xfrm>
          <a:prstGeom prst="rect">
            <a:avLst/>
          </a:prstGeom>
        </p:spPr>
      </p:pic>
      <p:grpSp>
        <p:nvGrpSpPr>
          <p:cNvPr id="158" name="Группа 157"/>
          <p:cNvGrpSpPr/>
          <p:nvPr/>
        </p:nvGrpSpPr>
        <p:grpSpPr>
          <a:xfrm>
            <a:off x="902500" y="5211220"/>
            <a:ext cx="288032" cy="307777"/>
            <a:chOff x="7718918" y="3847564"/>
            <a:chExt cx="288032" cy="307777"/>
          </a:xfrm>
        </p:grpSpPr>
        <p:sp>
          <p:nvSpPr>
            <p:cNvPr id="159" name="Овал 15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0" name="Прямоугольник 159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61" name="Рисунок 160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1" t="3210" r="23524" b="2098"/>
          <a:stretch/>
        </p:blipFill>
        <p:spPr>
          <a:xfrm rot="16200000">
            <a:off x="2346402" y="3862779"/>
            <a:ext cx="396708" cy="1988726"/>
          </a:xfrm>
          <a:prstGeom prst="rect">
            <a:avLst/>
          </a:prstGeom>
        </p:spPr>
      </p:pic>
      <p:grpSp>
        <p:nvGrpSpPr>
          <p:cNvPr id="162" name="Группа 161"/>
          <p:cNvGrpSpPr/>
          <p:nvPr/>
        </p:nvGrpSpPr>
        <p:grpSpPr>
          <a:xfrm>
            <a:off x="1317277" y="4741423"/>
            <a:ext cx="288032" cy="307777"/>
            <a:chOff x="7718918" y="3847564"/>
            <a:chExt cx="288032" cy="307777"/>
          </a:xfrm>
        </p:grpSpPr>
        <p:sp>
          <p:nvSpPr>
            <p:cNvPr id="163" name="Овал 16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4" name="Прямоугольник 163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5" name="Группа 164"/>
          <p:cNvGrpSpPr/>
          <p:nvPr/>
        </p:nvGrpSpPr>
        <p:grpSpPr>
          <a:xfrm>
            <a:off x="3562920" y="5212401"/>
            <a:ext cx="288032" cy="307777"/>
            <a:chOff x="7718918" y="3847564"/>
            <a:chExt cx="288032" cy="307777"/>
          </a:xfrm>
        </p:grpSpPr>
        <p:sp>
          <p:nvSpPr>
            <p:cNvPr id="166" name="Овал 16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7" name="Прямоугольник 166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8" name="Группа 167"/>
          <p:cNvGrpSpPr/>
          <p:nvPr/>
        </p:nvGrpSpPr>
        <p:grpSpPr>
          <a:xfrm>
            <a:off x="5609752" y="4741423"/>
            <a:ext cx="848536" cy="307777"/>
            <a:chOff x="7683516" y="3843843"/>
            <a:chExt cx="848536" cy="307777"/>
          </a:xfrm>
        </p:grpSpPr>
        <p:sp>
          <p:nvSpPr>
            <p:cNvPr id="169" name="Овал 16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70" name="Прямоугольник 169"/>
            <p:cNvSpPr/>
            <p:nvPr/>
          </p:nvSpPr>
          <p:spPr>
            <a:xfrm>
              <a:off x="7683516" y="3843843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1" name="Группа 170"/>
          <p:cNvGrpSpPr/>
          <p:nvPr/>
        </p:nvGrpSpPr>
        <p:grpSpPr>
          <a:xfrm>
            <a:off x="6794208" y="5211220"/>
            <a:ext cx="848536" cy="310139"/>
            <a:chOff x="7683516" y="3835329"/>
            <a:chExt cx="848536" cy="310139"/>
          </a:xfrm>
        </p:grpSpPr>
        <p:sp>
          <p:nvSpPr>
            <p:cNvPr id="172" name="Овал 17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73" name="Прямоугольник 172"/>
            <p:cNvSpPr/>
            <p:nvPr/>
          </p:nvSpPr>
          <p:spPr>
            <a:xfrm>
              <a:off x="7683516" y="3835329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4" name="Группа 173"/>
          <p:cNvGrpSpPr/>
          <p:nvPr/>
        </p:nvGrpSpPr>
        <p:grpSpPr>
          <a:xfrm>
            <a:off x="3085193" y="4239100"/>
            <a:ext cx="848536" cy="307777"/>
            <a:chOff x="7683516" y="3851747"/>
            <a:chExt cx="848536" cy="307777"/>
          </a:xfrm>
        </p:grpSpPr>
        <p:sp>
          <p:nvSpPr>
            <p:cNvPr id="175" name="Овал 17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76" name="Прямоугольник 175"/>
            <p:cNvSpPr/>
            <p:nvPr/>
          </p:nvSpPr>
          <p:spPr>
            <a:xfrm>
              <a:off x="7683516" y="3851747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7218476" y="5212401"/>
            <a:ext cx="848536" cy="307777"/>
            <a:chOff x="7218476" y="5161031"/>
            <a:chExt cx="848536" cy="307777"/>
          </a:xfrm>
        </p:grpSpPr>
        <p:sp>
          <p:nvSpPr>
            <p:cNvPr id="177" name="Овал 176"/>
            <p:cNvSpPr/>
            <p:nvPr/>
          </p:nvSpPr>
          <p:spPr>
            <a:xfrm>
              <a:off x="7253878" y="5170904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78" name="Прямоугольник 177"/>
            <p:cNvSpPr/>
            <p:nvPr/>
          </p:nvSpPr>
          <p:spPr>
            <a:xfrm>
              <a:off x="7218476" y="5161031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0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6258" y="3838694"/>
            <a:ext cx="1189843" cy="1202473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81" name="Рисунок 180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4390" y="4032342"/>
            <a:ext cx="1009509" cy="1009509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5" name="Группа 4"/>
          <p:cNvGrpSpPr/>
          <p:nvPr/>
        </p:nvGrpSpPr>
        <p:grpSpPr>
          <a:xfrm>
            <a:off x="6897240" y="4239100"/>
            <a:ext cx="848536" cy="307777"/>
            <a:chOff x="7977234" y="4787480"/>
            <a:chExt cx="848536" cy="307777"/>
          </a:xfrm>
        </p:grpSpPr>
        <p:sp>
          <p:nvSpPr>
            <p:cNvPr id="184" name="Овал 183"/>
            <p:cNvSpPr/>
            <p:nvPr/>
          </p:nvSpPr>
          <p:spPr>
            <a:xfrm>
              <a:off x="8012636" y="4793169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85" name="Прямоугольник 184"/>
            <p:cNvSpPr/>
            <p:nvPr/>
          </p:nvSpPr>
          <p:spPr>
            <a:xfrm>
              <a:off x="7977234" y="4787480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6141000" y="618484"/>
            <a:ext cx="3859931" cy="1424516"/>
            <a:chOff x="6118502" y="692696"/>
            <a:chExt cx="3859931" cy="1424516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6130543" y="1500540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 smtClean="0"/>
                <a:t>698765</a:t>
              </a: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6118502" y="1809435"/>
              <a:ext cx="36724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18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6138198" y="999355"/>
              <a:ext cx="384023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fontAlgn="ctr">
                <a:defRPr/>
              </a:pPr>
              <a:r>
                <a:rPr lang="ru-RU" sz="1400" b="1" dirty="0" smtClean="0"/>
                <a:t>Лабораторных </a:t>
              </a:r>
              <a:r>
                <a:rPr lang="ru-RU" sz="1400" b="1" dirty="0"/>
                <a:t>и проектно-исследовательских работ: </a:t>
              </a:r>
              <a:r>
                <a:rPr lang="ru-RU" sz="1400" dirty="0"/>
                <a:t>55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6146165" y="692696"/>
              <a:ext cx="1101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>
                <a:defRPr/>
              </a:pPr>
              <a:r>
                <a:rPr lang="ru-RU" sz="1400" b="1" dirty="0"/>
                <a:t>Датчиков: </a:t>
              </a:r>
              <a:r>
                <a:rPr lang="ru-RU" sz="1400" dirty="0"/>
                <a:t>9</a:t>
              </a:r>
              <a:endParaRPr lang="en-US" sz="1400" dirty="0"/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14164" y="6015690"/>
            <a:ext cx="4943285" cy="338554"/>
            <a:chOff x="14164" y="6015690"/>
            <a:chExt cx="4943285" cy="338554"/>
          </a:xfrm>
        </p:grpSpPr>
        <p:sp>
          <p:nvSpPr>
            <p:cNvPr id="91" name="Прямоугольник 90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rgbClr val="F2771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92" name="Прямоугольник 91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/>
                <a:t>РЕКОМЕНДУЕТСЯ</a:t>
              </a:r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4953000" y="6020044"/>
            <a:ext cx="4941247" cy="334200"/>
            <a:chOff x="4953000" y="6020044"/>
            <a:chExt cx="4941247" cy="334200"/>
          </a:xfrm>
        </p:grpSpPr>
        <p:sp>
          <p:nvSpPr>
            <p:cNvPr id="95" name="Прямоугольник 94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rgbClr val="D0403C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96" name="Прямоугольник 95"/>
            <p:cNvSpPr/>
            <p:nvPr/>
          </p:nvSpPr>
          <p:spPr>
            <a:xfrm>
              <a:off x="6329651" y="6020044"/>
              <a:ext cx="2187944" cy="334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/>
                <a:t>ОБЯЗАТЕЛЬНО</a:t>
              </a:r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-64411" y="6308850"/>
            <a:ext cx="2656648" cy="276999"/>
            <a:chOff x="-129480" y="6306408"/>
            <a:chExt cx="2656648" cy="276999"/>
          </a:xfrm>
        </p:grpSpPr>
        <p:sp>
          <p:nvSpPr>
            <p:cNvPr id="98" name="Прямоугольник 97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99" name="Прямоугольник 98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100" name="Группа 99"/>
          <p:cNvGrpSpPr/>
          <p:nvPr/>
        </p:nvGrpSpPr>
        <p:grpSpPr>
          <a:xfrm>
            <a:off x="4951017" y="6308850"/>
            <a:ext cx="4943229" cy="276999"/>
            <a:chOff x="4951016" y="6308850"/>
            <a:chExt cx="4943229" cy="276999"/>
          </a:xfrm>
        </p:grpSpPr>
        <p:sp>
          <p:nvSpPr>
            <p:cNvPr id="101" name="Прямоугольник 100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02" name="Прямоугольник 101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2406414" y="6308850"/>
            <a:ext cx="2656648" cy="276999"/>
            <a:chOff x="2440282" y="6309824"/>
            <a:chExt cx="2656648" cy="276999"/>
          </a:xfrm>
        </p:grpSpPr>
        <p:sp>
          <p:nvSpPr>
            <p:cNvPr id="104" name="Прямоугольник 103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05" name="Прямоугольник 104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211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01000" y="87606"/>
            <a:ext cx="7634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</a:t>
            </a:r>
            <a:r>
              <a:rPr lang="ru-RU" b="1" dirty="0" smtClean="0">
                <a:solidFill>
                  <a:schemeClr val="bg1"/>
                </a:solidFill>
              </a:rPr>
              <a:t>«Физиология человека»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43" name="Таблица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367992"/>
              </p:ext>
            </p:extLst>
          </p:nvPr>
        </p:nvGraphicFramePr>
        <p:xfrm>
          <a:off x="201000" y="674660"/>
          <a:ext cx="6695913" cy="2325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58679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F277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F277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Цифровой датчик ЭКГ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Цифровой датчик Спирометр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398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Цифровой датчик частоты дыхания (с маской) 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Цифровой датчик артериального давления 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силы, ускорения и наклона 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ЧСС PASCO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пульсометр нагрудный 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3482076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Мундштук для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спирометра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Адаптер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USB-Bluetooth 4.0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6"/>
          <a:stretch/>
        </p:blipFill>
        <p:spPr>
          <a:xfrm rot="16200000">
            <a:off x="1072097" y="3739131"/>
            <a:ext cx="1132136" cy="2116488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4" b="10110"/>
          <a:stretch/>
        </p:blipFill>
        <p:spPr>
          <a:xfrm>
            <a:off x="485330" y="3148573"/>
            <a:ext cx="2249930" cy="716256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8" t="4567" r="12936" b="14815"/>
          <a:stretch/>
        </p:blipFill>
        <p:spPr>
          <a:xfrm>
            <a:off x="8283895" y="3148573"/>
            <a:ext cx="808233" cy="1296746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5" t="7785" r="2145" b="13061"/>
          <a:stretch/>
        </p:blipFill>
        <p:spPr>
          <a:xfrm>
            <a:off x="6278999" y="3148573"/>
            <a:ext cx="1790010" cy="1236195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6" t="3062" r="6889" b="16893"/>
          <a:stretch/>
        </p:blipFill>
        <p:spPr>
          <a:xfrm rot="16200000">
            <a:off x="4462621" y="2644421"/>
            <a:ext cx="1148858" cy="2157163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9" t="13031" r="6258" b="23008"/>
          <a:stretch/>
        </p:blipFill>
        <p:spPr>
          <a:xfrm>
            <a:off x="2712660" y="3148573"/>
            <a:ext cx="1365417" cy="1576587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" t="13263" r="2778" b="21509"/>
          <a:stretch/>
        </p:blipFill>
        <p:spPr>
          <a:xfrm>
            <a:off x="2967134" y="4911215"/>
            <a:ext cx="2353732" cy="822389"/>
          </a:xfrm>
          <a:prstGeom prst="rect">
            <a:avLst/>
          </a:prstGeom>
        </p:spPr>
      </p:pic>
      <p:sp>
        <p:nvSpPr>
          <p:cNvPr id="98" name="Прямоугольник 97"/>
          <p:cNvSpPr/>
          <p:nvPr/>
        </p:nvSpPr>
        <p:spPr>
          <a:xfrm>
            <a:off x="4974347" y="6573946"/>
            <a:ext cx="4896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/>
              <a:t>Интерфейс </a:t>
            </a:r>
            <a:r>
              <a:rPr lang="en-US" sz="1200" b="1" i="1" dirty="0" err="1"/>
              <a:t>AirLink</a:t>
            </a:r>
            <a:r>
              <a:rPr lang="ru-RU" sz="1200" b="1" i="1" dirty="0"/>
              <a:t> </a:t>
            </a:r>
            <a:r>
              <a:rPr lang="ru-RU" sz="1200" b="1" i="1" dirty="0" smtClean="0"/>
              <a:t>(2 шт.)</a:t>
            </a:r>
            <a:endParaRPr lang="ru-RU" sz="1200" b="1" i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17585" y="6573946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/>
              <a:t>4-5 комплектов</a:t>
            </a:r>
            <a:endParaRPr lang="ru-RU" sz="1200" b="1" i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2472906" y="6573946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малый</a:t>
            </a:r>
            <a:endParaRPr lang="ru-RU" sz="1200" b="1" i="1" dirty="0"/>
          </a:p>
        </p:txBody>
      </p:sp>
      <p:grpSp>
        <p:nvGrpSpPr>
          <p:cNvPr id="104" name="Группа 103"/>
          <p:cNvGrpSpPr/>
          <p:nvPr/>
        </p:nvGrpSpPr>
        <p:grpSpPr>
          <a:xfrm>
            <a:off x="1694020" y="3187137"/>
            <a:ext cx="288032" cy="307777"/>
            <a:chOff x="7718918" y="3847564"/>
            <a:chExt cx="288032" cy="307777"/>
          </a:xfrm>
        </p:grpSpPr>
        <p:sp>
          <p:nvSpPr>
            <p:cNvPr id="105" name="Овал 10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6" name="Прямоугольник 10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Группа 106"/>
          <p:cNvGrpSpPr/>
          <p:nvPr/>
        </p:nvGrpSpPr>
        <p:grpSpPr>
          <a:xfrm>
            <a:off x="3144464" y="3187137"/>
            <a:ext cx="288032" cy="307777"/>
            <a:chOff x="7718918" y="3847564"/>
            <a:chExt cx="288032" cy="307777"/>
          </a:xfrm>
        </p:grpSpPr>
        <p:sp>
          <p:nvSpPr>
            <p:cNvPr id="108" name="Овал 10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9" name="Прямоугольник 108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0" name="Группа 109"/>
          <p:cNvGrpSpPr/>
          <p:nvPr/>
        </p:nvGrpSpPr>
        <p:grpSpPr>
          <a:xfrm>
            <a:off x="4672634" y="3187137"/>
            <a:ext cx="288032" cy="307777"/>
            <a:chOff x="7718918" y="3847564"/>
            <a:chExt cx="288032" cy="307777"/>
          </a:xfrm>
        </p:grpSpPr>
        <p:sp>
          <p:nvSpPr>
            <p:cNvPr id="111" name="Овал 11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2" name="Прямоугольник 11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3" name="Группа 112"/>
          <p:cNvGrpSpPr/>
          <p:nvPr/>
        </p:nvGrpSpPr>
        <p:grpSpPr>
          <a:xfrm>
            <a:off x="6625879" y="3187137"/>
            <a:ext cx="288032" cy="307777"/>
            <a:chOff x="7718918" y="3847564"/>
            <a:chExt cx="288032" cy="307777"/>
          </a:xfrm>
        </p:grpSpPr>
        <p:sp>
          <p:nvSpPr>
            <p:cNvPr id="114" name="Овал 11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6" name="Группа 115"/>
          <p:cNvGrpSpPr/>
          <p:nvPr/>
        </p:nvGrpSpPr>
        <p:grpSpPr>
          <a:xfrm>
            <a:off x="8035474" y="3187137"/>
            <a:ext cx="848536" cy="307777"/>
            <a:chOff x="7708916" y="3811646"/>
            <a:chExt cx="848536" cy="307777"/>
          </a:xfrm>
        </p:grpSpPr>
        <p:sp>
          <p:nvSpPr>
            <p:cNvPr id="117" name="Овал 116"/>
            <p:cNvSpPr/>
            <p:nvPr/>
          </p:nvSpPr>
          <p:spPr>
            <a:xfrm>
              <a:off x="7708916" y="3819565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7708916" y="3811646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119" name="Группа 118"/>
          <p:cNvGrpSpPr/>
          <p:nvPr/>
        </p:nvGrpSpPr>
        <p:grpSpPr>
          <a:xfrm>
            <a:off x="1550003" y="4401120"/>
            <a:ext cx="288032" cy="307777"/>
            <a:chOff x="7718918" y="3847564"/>
            <a:chExt cx="288032" cy="307777"/>
          </a:xfrm>
        </p:grpSpPr>
        <p:sp>
          <p:nvSpPr>
            <p:cNvPr id="120" name="Овал 11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5" name="Группа 124"/>
          <p:cNvGrpSpPr/>
          <p:nvPr/>
        </p:nvGrpSpPr>
        <p:grpSpPr>
          <a:xfrm>
            <a:off x="2830319" y="4903443"/>
            <a:ext cx="288032" cy="307777"/>
            <a:chOff x="7718918" y="3847564"/>
            <a:chExt cx="288032" cy="307777"/>
          </a:xfrm>
        </p:grpSpPr>
        <p:sp>
          <p:nvSpPr>
            <p:cNvPr id="126" name="Овал 12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7" name="Прямоугольник 126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1" name="Группа 130"/>
          <p:cNvGrpSpPr/>
          <p:nvPr/>
        </p:nvGrpSpPr>
        <p:grpSpPr>
          <a:xfrm>
            <a:off x="3934061" y="4298159"/>
            <a:ext cx="288032" cy="307777"/>
            <a:chOff x="7718918" y="3847564"/>
            <a:chExt cx="288032" cy="307777"/>
          </a:xfrm>
        </p:grpSpPr>
        <p:sp>
          <p:nvSpPr>
            <p:cNvPr id="132" name="Овал 13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3" name="Прямоугольник 13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4" name="Рисунок 13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5037115" y="4485580"/>
            <a:ext cx="288032" cy="260158"/>
          </a:xfrm>
          <a:prstGeom prst="rect">
            <a:avLst/>
          </a:prstGeom>
        </p:spPr>
      </p:pic>
      <p:grpSp>
        <p:nvGrpSpPr>
          <p:cNvPr id="135" name="Группа 134"/>
          <p:cNvGrpSpPr/>
          <p:nvPr/>
        </p:nvGrpSpPr>
        <p:grpSpPr>
          <a:xfrm>
            <a:off x="4816649" y="4401120"/>
            <a:ext cx="288032" cy="307777"/>
            <a:chOff x="7718918" y="3847564"/>
            <a:chExt cx="288032" cy="307777"/>
          </a:xfrm>
        </p:grpSpPr>
        <p:sp>
          <p:nvSpPr>
            <p:cNvPr id="136" name="Овал 13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7" name="Прямоугольник 136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8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9517" y="4552090"/>
            <a:ext cx="1189843" cy="1202473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39" name="Рисунок 13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7649" y="4745738"/>
            <a:ext cx="1009509" cy="1009509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40" name="Группа 139"/>
          <p:cNvGrpSpPr/>
          <p:nvPr/>
        </p:nvGrpSpPr>
        <p:grpSpPr>
          <a:xfrm>
            <a:off x="5869652" y="4903443"/>
            <a:ext cx="848536" cy="307777"/>
            <a:chOff x="7683516" y="3843843"/>
            <a:chExt cx="848536" cy="307777"/>
          </a:xfrm>
        </p:grpSpPr>
        <p:sp>
          <p:nvSpPr>
            <p:cNvPr id="141" name="Овал 14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2" name="Прямоугольник 141"/>
            <p:cNvSpPr/>
            <p:nvPr/>
          </p:nvSpPr>
          <p:spPr>
            <a:xfrm>
              <a:off x="7683516" y="3843843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6979735" y="631175"/>
            <a:ext cx="2833865" cy="1501665"/>
            <a:chOff x="7088305" y="707647"/>
            <a:chExt cx="2833865" cy="1501665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7088689" y="707647"/>
              <a:ext cx="28334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>
                <a:defRPr/>
              </a:pPr>
              <a:r>
                <a:rPr lang="ru-RU" sz="1400" b="1" dirty="0"/>
                <a:t> Датчиков: </a:t>
              </a:r>
              <a:r>
                <a:rPr lang="ru-RU" sz="1400" dirty="0" smtClean="0"/>
                <a:t>7</a:t>
              </a:r>
              <a:endParaRPr lang="en-US" sz="1400" dirty="0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7111424" y="1901535"/>
              <a:ext cx="251815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12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7104859" y="1572236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/>
                <a:t>698767</a:t>
              </a:r>
              <a:endParaRPr lang="ru-RU" sz="1400" dirty="0" smtClean="0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7088305" y="1049016"/>
              <a:ext cx="272820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fontAlgn="ctr">
                <a:defRPr/>
              </a:pPr>
              <a:r>
                <a:rPr lang="ru-RU" sz="1400" b="1" dirty="0" smtClean="0">
                  <a:solidFill>
                    <a:schemeClr val="dk1"/>
                  </a:solidFill>
                </a:rPr>
                <a:t>Лабораторных </a:t>
              </a:r>
              <a:r>
                <a:rPr lang="ru-RU" sz="1400" b="1" dirty="0">
                  <a:solidFill>
                    <a:schemeClr val="dk1"/>
                  </a:solidFill>
                </a:rPr>
                <a:t>и проектно-исследовательских работ: </a:t>
              </a:r>
              <a:r>
                <a:rPr lang="ru-RU" sz="1400" dirty="0">
                  <a:solidFill>
                    <a:schemeClr val="dk1"/>
                  </a:solidFill>
                </a:rPr>
                <a:t>13</a:t>
              </a:r>
              <a:endParaRPr lang="ru-RU" sz="1400" dirty="0"/>
            </a:p>
          </p:txBody>
        </p:sp>
      </p:grpSp>
      <p:pic>
        <p:nvPicPr>
          <p:cNvPr id="83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0" name="Группа 69"/>
          <p:cNvGrpSpPr/>
          <p:nvPr/>
        </p:nvGrpSpPr>
        <p:grpSpPr>
          <a:xfrm>
            <a:off x="14164" y="6015690"/>
            <a:ext cx="4943285" cy="338554"/>
            <a:chOff x="14164" y="6015690"/>
            <a:chExt cx="4943285" cy="338554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rgbClr val="F2771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/>
                <a:t>РЕКОМЕНДУЕТСЯ</a:t>
              </a: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4953000" y="6020044"/>
            <a:ext cx="4941247" cy="334200"/>
            <a:chOff x="4953000" y="6020044"/>
            <a:chExt cx="4941247" cy="334200"/>
          </a:xfrm>
        </p:grpSpPr>
        <p:sp>
          <p:nvSpPr>
            <p:cNvPr id="74" name="Прямоугольник 73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rgbClr val="D0403C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6329651" y="6020044"/>
              <a:ext cx="2187944" cy="334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/>
                <a:t>ОБЯЗАТЕЛЬНО</a:t>
              </a:r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-64411" y="6308850"/>
            <a:ext cx="2656648" cy="276999"/>
            <a:chOff x="-129480" y="6306408"/>
            <a:chExt cx="2656648" cy="276999"/>
          </a:xfrm>
        </p:grpSpPr>
        <p:sp>
          <p:nvSpPr>
            <p:cNvPr id="77" name="Прямоугольник 76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4951016" y="6308850"/>
            <a:ext cx="4943229" cy="276999"/>
            <a:chOff x="4951016" y="6308850"/>
            <a:chExt cx="4943229" cy="276999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2406414" y="6308850"/>
            <a:ext cx="2656648" cy="276999"/>
            <a:chOff x="2440282" y="6309824"/>
            <a:chExt cx="2656648" cy="276999"/>
          </a:xfrm>
        </p:grpSpPr>
        <p:sp>
          <p:nvSpPr>
            <p:cNvPr id="86" name="Прямоугольник 85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83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93" y="4849048"/>
            <a:ext cx="1094342" cy="1137570"/>
          </a:xfrm>
          <a:prstGeom prst="rect">
            <a:avLst/>
          </a:prstGeom>
        </p:spPr>
      </p:pic>
      <p:pic>
        <p:nvPicPr>
          <p:cNvPr id="198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8380" y="4698288"/>
            <a:ext cx="1189843" cy="1202473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76" name="Таблица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339503"/>
              </p:ext>
            </p:extLst>
          </p:nvPr>
        </p:nvGraphicFramePr>
        <p:xfrm>
          <a:off x="216943" y="674660"/>
          <a:ext cx="5074714" cy="40048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2467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F277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F277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Цифровой датчик измерения концентрации кислорода 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Цифровой датчик концентрации этанола 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Цифровой оптический </a:t>
                      </a:r>
                      <a:r>
                        <a:rPr lang="ru-RU" sz="11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мультидатчик</a:t>
                      </a:r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растворенного кислорода PASCO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температуры 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</a:t>
                      </a: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датчик </a:t>
                      </a:r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давления</a:t>
                      </a: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</a:t>
                      </a:r>
                      <a:r>
                        <a:rPr lang="ru-RU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</a:t>
                      </a: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углекислого газа PASCO 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погоды с GPS PASCO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3482076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удельной проводимости PASCO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уровня освещённости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колориметр/</a:t>
                      </a:r>
                      <a:r>
                        <a:rPr lang="ru-RU" sz="11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турбидиметр</a:t>
                      </a:r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Зонд для датчика температуры высокочувствительный (3 шт.)</a:t>
                      </a:r>
                      <a:endParaRPr lang="en-US" sz="11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429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Ёмкость "Метаболизм" </a:t>
                      </a: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Ёмкость для эксперимента "Фотосинтез"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Набор "Экосистема"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Водонепроницаемый чехол для датчика углекислого газа PASCO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Флюгер и штатив для беспроводного датчика погоды с GPS PASCO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Адаптер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USB-Bluetooth 4.0</a:t>
                      </a: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84" name="Picture 6" descr="C:\Users\nagaytsev\Downloads\2_PS-3545_in use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4709588" y="3186352"/>
            <a:ext cx="1884822" cy="42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212974" y="81602"/>
            <a:ext cx="5874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по биологии и экологии для </a:t>
            </a:r>
            <a:r>
              <a:rPr lang="ru-RU" b="1" dirty="0" smtClean="0">
                <a:solidFill>
                  <a:schemeClr val="bg1"/>
                </a:solidFill>
              </a:rPr>
              <a:t>учителя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9" t="4255" r="20251" b="2926"/>
          <a:stretch/>
        </p:blipFill>
        <p:spPr>
          <a:xfrm rot="16200000">
            <a:off x="8122104" y="1019669"/>
            <a:ext cx="270611" cy="1816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Рисунок 8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5" t="21228" r="10521" b="45556"/>
          <a:stretch/>
        </p:blipFill>
        <p:spPr>
          <a:xfrm rot="15919255">
            <a:off x="8751197" y="1172426"/>
            <a:ext cx="1371669" cy="318263"/>
          </a:xfrm>
          <a:prstGeom prst="rect">
            <a:avLst/>
          </a:prstGeom>
        </p:spPr>
      </p:pic>
      <p:grpSp>
        <p:nvGrpSpPr>
          <p:cNvPr id="87" name="Группа 86"/>
          <p:cNvGrpSpPr/>
          <p:nvPr/>
        </p:nvGrpSpPr>
        <p:grpSpPr>
          <a:xfrm>
            <a:off x="5529064" y="727254"/>
            <a:ext cx="682116" cy="862451"/>
            <a:chOff x="4109343" y="4966955"/>
            <a:chExt cx="1013492" cy="1281435"/>
          </a:xfrm>
        </p:grpSpPr>
        <p:pic>
          <p:nvPicPr>
            <p:cNvPr id="94" name="Рисунок 9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9343" y="4966955"/>
              <a:ext cx="520665" cy="1281435"/>
            </a:xfrm>
            <a:prstGeom prst="rect">
              <a:avLst/>
            </a:prstGeom>
          </p:spPr>
        </p:pic>
        <p:pic>
          <p:nvPicPr>
            <p:cNvPr id="95" name="Рисунок 9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1072" y="5179617"/>
              <a:ext cx="471763" cy="1068773"/>
            </a:xfrm>
            <a:prstGeom prst="rect">
              <a:avLst/>
            </a:prstGeom>
          </p:spPr>
        </p:pic>
      </p:grpSp>
      <p:pic>
        <p:nvPicPr>
          <p:cNvPr id="88" name="Рисунок 8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t="7698" r="7249" b="15151"/>
          <a:stretch/>
        </p:blipFill>
        <p:spPr>
          <a:xfrm>
            <a:off x="5421274" y="1744639"/>
            <a:ext cx="1746536" cy="667540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t="7191" r="10000" b="19171"/>
          <a:stretch/>
        </p:blipFill>
        <p:spPr>
          <a:xfrm>
            <a:off x="8348491" y="2437369"/>
            <a:ext cx="759611" cy="837753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1" t="13430" r="9341" b="2796"/>
          <a:stretch/>
        </p:blipFill>
        <p:spPr>
          <a:xfrm>
            <a:off x="6411180" y="573365"/>
            <a:ext cx="597975" cy="1122943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5833" r="6480" b="2223"/>
          <a:stretch/>
        </p:blipFill>
        <p:spPr>
          <a:xfrm rot="16200000">
            <a:off x="7697680" y="205678"/>
            <a:ext cx="952801" cy="1905600"/>
          </a:xfrm>
          <a:prstGeom prst="rect">
            <a:avLst/>
          </a:prstGeom>
        </p:spPr>
      </p:pic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" t="4829" r="2123" b="7390"/>
          <a:stretch/>
        </p:blipFill>
        <p:spPr>
          <a:xfrm rot="16200000">
            <a:off x="7527563" y="2529207"/>
            <a:ext cx="826695" cy="385246"/>
          </a:xfrm>
          <a:prstGeom prst="rect">
            <a:avLst/>
          </a:prstGeom>
        </p:spPr>
      </p:pic>
      <p:pic>
        <p:nvPicPr>
          <p:cNvPr id="97" name="Picture Placeholder 17" descr="A picture containing object&#10;&#10;Description generated with high confidence">
            <a:extLst>
              <a:ext uri="{FF2B5EF4-FFF2-40B4-BE49-F238E27FC236}">
                <a16:creationId xmlns:lc="http://schemas.openxmlformats.org/drawingml/2006/lockedCanvas" xmlns:a16="http://schemas.microsoft.com/office/drawing/2014/main" xmlns="" id="{A57202BE-1563-481C-B951-BBDC0C632D81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7" t="5223" r="1885" b="21361"/>
          <a:stretch/>
        </p:blipFill>
        <p:spPr>
          <a:xfrm>
            <a:off x="6133232" y="2476027"/>
            <a:ext cx="1412088" cy="1943573"/>
          </a:xfrm>
          <a:prstGeom prst="rect">
            <a:avLst/>
          </a:prstGeom>
        </p:spPr>
      </p:pic>
      <p:pic>
        <p:nvPicPr>
          <p:cNvPr id="98" name="Рисунок 9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337" y="2238940"/>
            <a:ext cx="501527" cy="1118052"/>
          </a:xfrm>
          <a:prstGeom prst="rect">
            <a:avLst/>
          </a:prstGeom>
        </p:spPr>
      </p:pic>
      <p:sp>
        <p:nvSpPr>
          <p:cNvPr id="130" name="Прямоугольник 129"/>
          <p:cNvSpPr/>
          <p:nvPr/>
        </p:nvSpPr>
        <p:spPr>
          <a:xfrm>
            <a:off x="4974347" y="6585414"/>
            <a:ext cx="4896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/>
              <a:t>Интерфейс </a:t>
            </a:r>
            <a:r>
              <a:rPr lang="en-US" sz="1200" b="1" i="1" dirty="0" err="1"/>
              <a:t>AirLink</a:t>
            </a:r>
            <a:r>
              <a:rPr lang="ru-RU" sz="1200" b="1" i="1"/>
              <a:t> </a:t>
            </a:r>
            <a:r>
              <a:rPr lang="ru-RU" sz="1200" b="1" i="1" smtClean="0"/>
              <a:t>(</a:t>
            </a:r>
            <a:r>
              <a:rPr lang="ru-RU" sz="1200" b="1" i="1" dirty="0" smtClean="0"/>
              <a:t>2 шт.)</a:t>
            </a:r>
            <a:endParaRPr lang="ru-RU" sz="1200" b="1" i="1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17585" y="6579411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/>
              <a:t>1 комплект</a:t>
            </a:r>
            <a:endParaRPr lang="ru-RU" sz="1200" b="1" i="1" dirty="0"/>
          </a:p>
        </p:txBody>
      </p:sp>
      <p:sp>
        <p:nvSpPr>
          <p:cNvPr id="142" name="Прямоугольник 141"/>
          <p:cNvSpPr/>
          <p:nvPr/>
        </p:nvSpPr>
        <p:spPr>
          <a:xfrm>
            <a:off x="2472906" y="6585414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большой</a:t>
            </a:r>
            <a:endParaRPr lang="ru-RU" sz="1200" b="1" i="1" dirty="0"/>
          </a:p>
        </p:txBody>
      </p:sp>
      <p:grpSp>
        <p:nvGrpSpPr>
          <p:cNvPr id="152" name="Группа 151"/>
          <p:cNvGrpSpPr/>
          <p:nvPr/>
        </p:nvGrpSpPr>
        <p:grpSpPr>
          <a:xfrm>
            <a:off x="5735474" y="962561"/>
            <a:ext cx="288032" cy="307777"/>
            <a:chOff x="7718918" y="3847564"/>
            <a:chExt cx="288032" cy="307777"/>
          </a:xfrm>
        </p:grpSpPr>
        <p:sp>
          <p:nvSpPr>
            <p:cNvPr id="153" name="Овал 15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4" name="Прямоугольник 153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5" name="Группа 154"/>
          <p:cNvGrpSpPr/>
          <p:nvPr/>
        </p:nvGrpSpPr>
        <p:grpSpPr>
          <a:xfrm>
            <a:off x="6664846" y="962561"/>
            <a:ext cx="288032" cy="307777"/>
            <a:chOff x="7718918" y="3847564"/>
            <a:chExt cx="288032" cy="307777"/>
          </a:xfrm>
        </p:grpSpPr>
        <p:sp>
          <p:nvSpPr>
            <p:cNvPr id="156" name="Овал 15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7" name="Прямоугольник 156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8" name="Группа 157"/>
          <p:cNvGrpSpPr/>
          <p:nvPr/>
        </p:nvGrpSpPr>
        <p:grpSpPr>
          <a:xfrm>
            <a:off x="7470196" y="962561"/>
            <a:ext cx="288032" cy="307777"/>
            <a:chOff x="7718918" y="3847564"/>
            <a:chExt cx="288032" cy="307777"/>
          </a:xfrm>
        </p:grpSpPr>
        <p:sp>
          <p:nvSpPr>
            <p:cNvPr id="159" name="Овал 15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0" name="Прямоугольник 159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1" name="Группа 160"/>
          <p:cNvGrpSpPr/>
          <p:nvPr/>
        </p:nvGrpSpPr>
        <p:grpSpPr>
          <a:xfrm>
            <a:off x="9303902" y="962561"/>
            <a:ext cx="288032" cy="307777"/>
            <a:chOff x="7718918" y="3847564"/>
            <a:chExt cx="288032" cy="307777"/>
          </a:xfrm>
        </p:grpSpPr>
        <p:sp>
          <p:nvSpPr>
            <p:cNvPr id="162" name="Овал 16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3" name="Прямоугольник 16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4" name="Группа 163"/>
          <p:cNvGrpSpPr/>
          <p:nvPr/>
        </p:nvGrpSpPr>
        <p:grpSpPr>
          <a:xfrm>
            <a:off x="6268183" y="1808800"/>
            <a:ext cx="288032" cy="307777"/>
            <a:chOff x="7718918" y="3847564"/>
            <a:chExt cx="288032" cy="307777"/>
          </a:xfrm>
        </p:grpSpPr>
        <p:sp>
          <p:nvSpPr>
            <p:cNvPr id="165" name="Овал 16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6" name="Прямоугольник 16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7" name="Группа 166"/>
          <p:cNvGrpSpPr/>
          <p:nvPr/>
        </p:nvGrpSpPr>
        <p:grpSpPr>
          <a:xfrm>
            <a:off x="8257409" y="1808800"/>
            <a:ext cx="288032" cy="307777"/>
            <a:chOff x="7718918" y="3847564"/>
            <a:chExt cx="288032" cy="307777"/>
          </a:xfrm>
        </p:grpSpPr>
        <p:sp>
          <p:nvSpPr>
            <p:cNvPr id="168" name="Овал 16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9" name="Прямоугольник 168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0" name="Группа 169"/>
          <p:cNvGrpSpPr/>
          <p:nvPr/>
        </p:nvGrpSpPr>
        <p:grpSpPr>
          <a:xfrm>
            <a:off x="5772117" y="2673701"/>
            <a:ext cx="288032" cy="307777"/>
            <a:chOff x="7718918" y="3847564"/>
            <a:chExt cx="288032" cy="307777"/>
          </a:xfrm>
        </p:grpSpPr>
        <p:sp>
          <p:nvSpPr>
            <p:cNvPr id="171" name="Овал 17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72" name="Прямоугольник 17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3" name="Группа 172"/>
          <p:cNvGrpSpPr/>
          <p:nvPr/>
        </p:nvGrpSpPr>
        <p:grpSpPr>
          <a:xfrm>
            <a:off x="6237675" y="3194896"/>
            <a:ext cx="288032" cy="307777"/>
            <a:chOff x="7718918" y="3847564"/>
            <a:chExt cx="288032" cy="307777"/>
          </a:xfrm>
        </p:grpSpPr>
        <p:sp>
          <p:nvSpPr>
            <p:cNvPr id="174" name="Овал 17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75" name="Прямоугольник 17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8" name="Группа 147"/>
          <p:cNvGrpSpPr/>
          <p:nvPr/>
        </p:nvGrpSpPr>
        <p:grpSpPr>
          <a:xfrm>
            <a:off x="7546451" y="2255662"/>
            <a:ext cx="848536" cy="307777"/>
            <a:chOff x="7683516" y="3843843"/>
            <a:chExt cx="848536" cy="307777"/>
          </a:xfrm>
        </p:grpSpPr>
        <p:sp>
          <p:nvSpPr>
            <p:cNvPr id="149" name="Овал 14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0" name="Прямоугольник 149"/>
            <p:cNvSpPr/>
            <p:nvPr/>
          </p:nvSpPr>
          <p:spPr>
            <a:xfrm>
              <a:off x="7683516" y="3843843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9127084" y="2672520"/>
            <a:ext cx="848536" cy="310139"/>
            <a:chOff x="7683516" y="3835329"/>
            <a:chExt cx="848536" cy="310139"/>
          </a:xfrm>
        </p:grpSpPr>
        <p:sp>
          <p:nvSpPr>
            <p:cNvPr id="176" name="Овал 17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77" name="Прямоугольник 176"/>
            <p:cNvSpPr/>
            <p:nvPr/>
          </p:nvSpPr>
          <p:spPr>
            <a:xfrm>
              <a:off x="7683516" y="3835329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8" name="Группа 177"/>
          <p:cNvGrpSpPr/>
          <p:nvPr/>
        </p:nvGrpSpPr>
        <p:grpSpPr>
          <a:xfrm>
            <a:off x="8193400" y="2255662"/>
            <a:ext cx="848536" cy="307777"/>
            <a:chOff x="7683516" y="3851747"/>
            <a:chExt cx="848536" cy="307777"/>
          </a:xfrm>
        </p:grpSpPr>
        <p:sp>
          <p:nvSpPr>
            <p:cNvPr id="179" name="Овал 17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80" name="Прямоугольник 179"/>
            <p:cNvSpPr/>
            <p:nvPr/>
          </p:nvSpPr>
          <p:spPr>
            <a:xfrm>
              <a:off x="7683516" y="3851747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1" name="Группа 180"/>
          <p:cNvGrpSpPr/>
          <p:nvPr/>
        </p:nvGrpSpPr>
        <p:grpSpPr>
          <a:xfrm>
            <a:off x="4432777" y="4921040"/>
            <a:ext cx="848536" cy="307777"/>
            <a:chOff x="7683516" y="3851747"/>
            <a:chExt cx="848536" cy="307777"/>
          </a:xfrm>
        </p:grpSpPr>
        <p:sp>
          <p:nvSpPr>
            <p:cNvPr id="182" name="Овал 18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83" name="Прямоугольник 182"/>
            <p:cNvSpPr/>
            <p:nvPr/>
          </p:nvSpPr>
          <p:spPr>
            <a:xfrm>
              <a:off x="7683516" y="3851747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5" name="Группа 184"/>
          <p:cNvGrpSpPr/>
          <p:nvPr/>
        </p:nvGrpSpPr>
        <p:grpSpPr>
          <a:xfrm>
            <a:off x="5665627" y="3666723"/>
            <a:ext cx="848536" cy="307777"/>
            <a:chOff x="7683516" y="3851747"/>
            <a:chExt cx="848536" cy="307777"/>
          </a:xfrm>
        </p:grpSpPr>
        <p:sp>
          <p:nvSpPr>
            <p:cNvPr id="186" name="Овал 18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87" name="Прямоугольник 186"/>
            <p:cNvSpPr/>
            <p:nvPr/>
          </p:nvSpPr>
          <p:spPr>
            <a:xfrm>
              <a:off x="7683516" y="3851747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4" name="Рисунок 193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9393189" y="3934096"/>
            <a:ext cx="288032" cy="260158"/>
          </a:xfrm>
          <a:prstGeom prst="rect">
            <a:avLst/>
          </a:prstGeom>
        </p:spPr>
      </p:pic>
      <p:grpSp>
        <p:nvGrpSpPr>
          <p:cNvPr id="195" name="Группа 194"/>
          <p:cNvGrpSpPr/>
          <p:nvPr/>
        </p:nvGrpSpPr>
        <p:grpSpPr>
          <a:xfrm>
            <a:off x="9150527" y="3815430"/>
            <a:ext cx="848536" cy="307777"/>
            <a:chOff x="7683516" y="3851747"/>
            <a:chExt cx="848536" cy="307777"/>
          </a:xfrm>
        </p:grpSpPr>
        <p:sp>
          <p:nvSpPr>
            <p:cNvPr id="196" name="Овал 19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97" name="Прямоугольник 196"/>
            <p:cNvSpPr/>
            <p:nvPr/>
          </p:nvSpPr>
          <p:spPr>
            <a:xfrm>
              <a:off x="7683516" y="3851747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9" name="Рисунок 198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6512" y="4891936"/>
            <a:ext cx="1009509" cy="1009509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202" name="Группа 201"/>
          <p:cNvGrpSpPr/>
          <p:nvPr/>
        </p:nvGrpSpPr>
        <p:grpSpPr>
          <a:xfrm>
            <a:off x="6768774" y="4921040"/>
            <a:ext cx="848536" cy="307777"/>
            <a:chOff x="7683516" y="3851747"/>
            <a:chExt cx="848536" cy="307777"/>
          </a:xfrm>
        </p:grpSpPr>
        <p:sp>
          <p:nvSpPr>
            <p:cNvPr id="203" name="Овал 20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04" name="Прямоугольник 203"/>
            <p:cNvSpPr/>
            <p:nvPr/>
          </p:nvSpPr>
          <p:spPr>
            <a:xfrm>
              <a:off x="7683516" y="3851747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4164" y="6015690"/>
            <a:ext cx="4943285" cy="338554"/>
            <a:chOff x="14164" y="6015690"/>
            <a:chExt cx="4943285" cy="338554"/>
          </a:xfrm>
        </p:grpSpPr>
        <p:sp>
          <p:nvSpPr>
            <p:cNvPr id="102" name="Прямоугольник 101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rgbClr val="F2771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03" name="Прямоугольник 102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/>
                <a:t>РЕКОМЕНДУЕТСЯ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953000" y="6020044"/>
            <a:ext cx="4941247" cy="334200"/>
            <a:chOff x="4953000" y="6020044"/>
            <a:chExt cx="4941247" cy="334200"/>
          </a:xfrm>
        </p:grpSpPr>
        <p:sp>
          <p:nvSpPr>
            <p:cNvPr id="106" name="Прямоугольник 105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rgbClr val="D0403C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07" name="Прямоугольник 106"/>
            <p:cNvSpPr/>
            <p:nvPr/>
          </p:nvSpPr>
          <p:spPr>
            <a:xfrm>
              <a:off x="6329651" y="6020044"/>
              <a:ext cx="2187944" cy="334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/>
                <a:t>ОБЯЗАТЕЛЬНО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-64411" y="6308850"/>
            <a:ext cx="2656648" cy="276999"/>
            <a:chOff x="-129480" y="6306408"/>
            <a:chExt cx="2656648" cy="276999"/>
          </a:xfrm>
        </p:grpSpPr>
        <p:sp>
          <p:nvSpPr>
            <p:cNvPr id="108" name="Прямоугольник 107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10" name="Прямоугольник 109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951016" y="6308850"/>
            <a:ext cx="4943229" cy="276999"/>
            <a:chOff x="4951016" y="6308850"/>
            <a:chExt cx="4943229" cy="276999"/>
          </a:xfrm>
        </p:grpSpPr>
        <p:sp>
          <p:nvSpPr>
            <p:cNvPr id="112" name="Прямоугольник 111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13" name="Прямоугольник 112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406414" y="6308850"/>
            <a:ext cx="2656648" cy="276999"/>
            <a:chOff x="2440282" y="6309824"/>
            <a:chExt cx="2656648" cy="276999"/>
          </a:xfrm>
        </p:grpSpPr>
        <p:sp>
          <p:nvSpPr>
            <p:cNvPr id="115" name="Прямоугольник 114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pic>
        <p:nvPicPr>
          <p:cNvPr id="2050" name="Picture 2" descr="C:\Users\nagaytsev\Downloads\673130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548" y="3393729"/>
            <a:ext cx="1257428" cy="54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" name="Группа 103"/>
          <p:cNvGrpSpPr/>
          <p:nvPr/>
        </p:nvGrpSpPr>
        <p:grpSpPr>
          <a:xfrm>
            <a:off x="8146251" y="3666723"/>
            <a:ext cx="848536" cy="307777"/>
            <a:chOff x="7683516" y="3851747"/>
            <a:chExt cx="848536" cy="307777"/>
          </a:xfrm>
        </p:grpSpPr>
        <p:sp>
          <p:nvSpPr>
            <p:cNvPr id="109" name="Овал 10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7" name="Прямоугольник 116"/>
            <p:cNvSpPr/>
            <p:nvPr/>
          </p:nvSpPr>
          <p:spPr>
            <a:xfrm>
              <a:off x="7683516" y="3851747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161112" y="4684461"/>
            <a:ext cx="2847648" cy="1336827"/>
            <a:chOff x="170033" y="4684461"/>
            <a:chExt cx="2847648" cy="1336827"/>
          </a:xfrm>
        </p:grpSpPr>
        <p:sp>
          <p:nvSpPr>
            <p:cNvPr id="77" name="Прямоугольник 76"/>
            <p:cNvSpPr/>
            <p:nvPr/>
          </p:nvSpPr>
          <p:spPr>
            <a:xfrm>
              <a:off x="170033" y="4684461"/>
              <a:ext cx="28334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>
                <a:defRPr/>
              </a:pPr>
              <a:r>
                <a:rPr lang="ru-RU" sz="1400" b="1" dirty="0" smtClean="0"/>
                <a:t>Датчиков</a:t>
              </a:r>
              <a:r>
                <a:rPr lang="ru-RU" sz="1400" b="1" dirty="0"/>
                <a:t>: </a:t>
              </a:r>
              <a:r>
                <a:rPr lang="ru-RU" sz="1400" dirty="0" smtClean="0"/>
                <a:t>1</a:t>
              </a:r>
              <a:r>
                <a:rPr lang="en-US" sz="1400" dirty="0" smtClean="0"/>
                <a:t>2</a:t>
              </a:r>
              <a:endParaRPr lang="en-US" sz="1400" dirty="0"/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170033" y="5713511"/>
              <a:ext cx="251815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19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9" name="Прямоугольник 78"/>
            <p:cNvSpPr/>
            <p:nvPr/>
          </p:nvSpPr>
          <p:spPr>
            <a:xfrm>
              <a:off x="170033" y="5442308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/>
                <a:t>698766</a:t>
              </a:r>
              <a:endParaRPr lang="ru-RU" sz="1400" dirty="0" smtClean="0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170033" y="4955663"/>
              <a:ext cx="284764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fontAlgn="ctr">
                <a:defRPr/>
              </a:pPr>
              <a:r>
                <a:rPr lang="ru-RU" sz="1400" b="1" dirty="0">
                  <a:solidFill>
                    <a:schemeClr val="dk1"/>
                  </a:solidFill>
                </a:rPr>
                <a:t>Лабораторных и проектно-исследовательских работ: </a:t>
              </a:r>
              <a:r>
                <a:rPr lang="ru-RU" sz="1400" dirty="0">
                  <a:solidFill>
                    <a:schemeClr val="dk1"/>
                  </a:solidFill>
                </a:rPr>
                <a:t>60</a:t>
              </a:r>
              <a:endParaRPr lang="ru-RU" sz="1400" dirty="0"/>
            </a:p>
          </p:txBody>
        </p:sp>
      </p:grpSp>
      <p:pic>
        <p:nvPicPr>
          <p:cNvPr id="118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Рисунок 92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1" t="3210" r="23524" b="2098"/>
          <a:stretch/>
        </p:blipFill>
        <p:spPr>
          <a:xfrm rot="10800000">
            <a:off x="7447418" y="2572028"/>
            <a:ext cx="259922" cy="1303007"/>
          </a:xfrm>
          <a:prstGeom prst="rect">
            <a:avLst/>
          </a:prstGeom>
        </p:spPr>
      </p:pic>
      <p:grpSp>
        <p:nvGrpSpPr>
          <p:cNvPr id="133" name="Группа 132"/>
          <p:cNvGrpSpPr/>
          <p:nvPr/>
        </p:nvGrpSpPr>
        <p:grpSpPr>
          <a:xfrm>
            <a:off x="7255561" y="3194896"/>
            <a:ext cx="288032" cy="307777"/>
            <a:chOff x="7718918" y="3847564"/>
            <a:chExt cx="288032" cy="307777"/>
          </a:xfrm>
        </p:grpSpPr>
        <p:sp>
          <p:nvSpPr>
            <p:cNvPr id="146" name="Овал 14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7" name="Прямоугольник 146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1" name="Группа 190"/>
          <p:cNvGrpSpPr/>
          <p:nvPr/>
        </p:nvGrpSpPr>
        <p:grpSpPr>
          <a:xfrm>
            <a:off x="6997674" y="3815430"/>
            <a:ext cx="848536" cy="307777"/>
            <a:chOff x="7683516" y="3851747"/>
            <a:chExt cx="848536" cy="307777"/>
          </a:xfrm>
        </p:grpSpPr>
        <p:sp>
          <p:nvSpPr>
            <p:cNvPr id="192" name="Овал 19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93" name="Прямоугольник 192"/>
            <p:cNvSpPr/>
            <p:nvPr/>
          </p:nvSpPr>
          <p:spPr>
            <a:xfrm>
              <a:off x="7683516" y="3851747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0" t="3322" r="15837"/>
          <a:stretch/>
        </p:blipFill>
        <p:spPr>
          <a:xfrm>
            <a:off x="5064843" y="4417621"/>
            <a:ext cx="1356238" cy="1607552"/>
          </a:xfrm>
          <a:prstGeom prst="rect">
            <a:avLst/>
          </a:prstGeom>
        </p:spPr>
      </p:pic>
      <p:grpSp>
        <p:nvGrpSpPr>
          <p:cNvPr id="188" name="Группа 187"/>
          <p:cNvGrpSpPr/>
          <p:nvPr/>
        </p:nvGrpSpPr>
        <p:grpSpPr>
          <a:xfrm>
            <a:off x="4886849" y="4662461"/>
            <a:ext cx="848536" cy="307777"/>
            <a:chOff x="7683516" y="3851747"/>
            <a:chExt cx="848536" cy="307777"/>
          </a:xfrm>
        </p:grpSpPr>
        <p:sp>
          <p:nvSpPr>
            <p:cNvPr id="189" name="Овал 18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90" name="Прямоугольник 189"/>
            <p:cNvSpPr/>
            <p:nvPr/>
          </p:nvSpPr>
          <p:spPr>
            <a:xfrm>
              <a:off x="7683516" y="3851747"/>
              <a:ext cx="848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850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53000" y="4725160"/>
            <a:ext cx="4807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Приложение </a:t>
            </a:r>
            <a:r>
              <a:rPr lang="ru-RU" sz="1400" b="1" dirty="0" err="1" smtClean="0"/>
              <a:t>SPARKvue</a:t>
            </a:r>
            <a:r>
              <a:rPr lang="ru-RU" sz="1400" dirty="0" smtClean="0"/>
              <a:t> </a:t>
            </a:r>
            <a:r>
              <a:rPr lang="ru-RU" sz="1400" dirty="0"/>
              <a:t>доступно</a:t>
            </a:r>
            <a:r>
              <a:rPr lang="ru-RU" sz="1400" b="1" dirty="0"/>
              <a:t> </a:t>
            </a:r>
            <a:r>
              <a:rPr lang="ru-RU" sz="1400" dirty="0"/>
              <a:t>к установке </a:t>
            </a:r>
            <a:r>
              <a:rPr lang="ru-RU" sz="1400" b="1" dirty="0"/>
              <a:t>БЕСПЛАТНО</a:t>
            </a:r>
            <a:r>
              <a:rPr lang="ru-RU" sz="1400" dirty="0"/>
              <a:t>.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-27425" y="4725160"/>
            <a:ext cx="49549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Программное обеспечение </a:t>
            </a:r>
            <a:r>
              <a:rPr lang="en-US" sz="1400" b="1" dirty="0" err="1"/>
              <a:t>SPARKvue</a:t>
            </a:r>
            <a:r>
              <a:rPr lang="en-US" sz="1400" b="1" dirty="0"/>
              <a:t> </a:t>
            </a:r>
            <a:r>
              <a:rPr lang="ru-RU" sz="1400" dirty="0"/>
              <a:t>для </a:t>
            </a:r>
            <a:r>
              <a:rPr lang="ru-RU" sz="1400" dirty="0" smtClean="0"/>
              <a:t>платформ </a:t>
            </a:r>
            <a:r>
              <a:rPr lang="en-US" sz="1400" dirty="0"/>
              <a:t>Windows </a:t>
            </a:r>
            <a:r>
              <a:rPr lang="ru-RU" sz="1400" dirty="0"/>
              <a:t>и </a:t>
            </a:r>
            <a:r>
              <a:rPr lang="en-US" sz="1400" dirty="0"/>
              <a:t>Mac</a:t>
            </a:r>
            <a:r>
              <a:rPr lang="ru-RU" sz="1400" dirty="0"/>
              <a:t> </a:t>
            </a:r>
            <a:r>
              <a:rPr lang="en-US" sz="1400" dirty="0"/>
              <a:t>OS</a:t>
            </a:r>
            <a:r>
              <a:rPr lang="en-US" sz="1600" dirty="0"/>
              <a:t>:</a:t>
            </a:r>
            <a:endParaRPr lang="ru-RU" sz="1600" b="1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270367"/>
              </p:ext>
            </p:extLst>
          </p:nvPr>
        </p:nvGraphicFramePr>
        <p:xfrm>
          <a:off x="20161" y="5319216"/>
          <a:ext cx="4932840" cy="905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82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4565"/>
              </a:tblGrid>
              <a:tr h="226435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ПО </a:t>
                      </a:r>
                      <a:r>
                        <a:rPr lang="ru-RU" sz="1200" u="none" strike="noStrike" dirty="0" err="1" smtClean="0">
                          <a:effectLst/>
                          <a:latin typeface="+mn-lt"/>
                        </a:rPr>
                        <a:t>SPARKvue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(многопользовательская лицензия)</a:t>
                      </a: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6435">
                <a:tc gridSpan="2">
                  <a:txBody>
                    <a:bodyPr/>
                    <a:lstStyle/>
                    <a:p>
                      <a:pPr lvl="0"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672436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6435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ПО </a:t>
                      </a:r>
                      <a:r>
                        <a:rPr lang="en-US" sz="1200" u="none" strike="noStrike" dirty="0" err="1" smtClean="0">
                          <a:effectLst/>
                          <a:latin typeface="+mn-lt"/>
                        </a:rPr>
                        <a:t>SPARKvue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 (</a:t>
                      </a:r>
                      <a:r>
                        <a:rPr lang="ru-RU" sz="1200" dirty="0" smtClean="0">
                          <a:latin typeface="+mn-lt"/>
                        </a:rPr>
                        <a:t>однопользовательская лицензия)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6435">
                <a:tc gridSpan="2"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673033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0" name="Группа 19"/>
          <p:cNvGrpSpPr/>
          <p:nvPr/>
        </p:nvGrpSpPr>
        <p:grpSpPr>
          <a:xfrm>
            <a:off x="6016514" y="674660"/>
            <a:ext cx="2986986" cy="1343324"/>
            <a:chOff x="5571082" y="655644"/>
            <a:chExt cx="2986986" cy="1343324"/>
          </a:xfrm>
        </p:grpSpPr>
        <p:sp>
          <p:nvSpPr>
            <p:cNvPr id="32" name="Стрелка углом 31"/>
            <p:cNvSpPr/>
            <p:nvPr/>
          </p:nvSpPr>
          <p:spPr>
            <a:xfrm rot="5400000" flipV="1">
              <a:off x="5482777" y="1143857"/>
              <a:ext cx="943416" cy="766805"/>
            </a:xfrm>
            <a:prstGeom prst="bentArrow">
              <a:avLst/>
            </a:prstGeom>
            <a:solidFill>
              <a:srgbClr val="F277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6567276" y="655644"/>
              <a:ext cx="1990792" cy="1205044"/>
              <a:chOff x="6567276" y="655644"/>
              <a:chExt cx="1990792" cy="1205044"/>
            </a:xfrm>
          </p:grpSpPr>
          <p:pic>
            <p:nvPicPr>
              <p:cNvPr id="35" name="Picture 7" descr="C:\Users\nagaytsev\Downloads\Android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67276" y="776230"/>
                <a:ext cx="816024" cy="9638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8" descr="C:\Users\nagaytsev\Downloads\app-ios-png-4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53024" y="655644"/>
                <a:ext cx="1205044" cy="12050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35755" y="81602"/>
            <a:ext cx="3197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 smtClean="0">
                <a:solidFill>
                  <a:schemeClr val="bg1"/>
                </a:solidFill>
              </a:rPr>
              <a:t>Сбор данных для комплекта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72742" y="6244469"/>
            <a:ext cx="5025741" cy="591551"/>
            <a:chOff x="17842" y="6215259"/>
            <a:chExt cx="5122326" cy="591551"/>
          </a:xfrm>
        </p:grpSpPr>
        <p:sp>
          <p:nvSpPr>
            <p:cNvPr id="43" name="Прямоугольник 42"/>
            <p:cNvSpPr/>
            <p:nvPr/>
          </p:nvSpPr>
          <p:spPr>
            <a:xfrm>
              <a:off x="114116" y="6215259"/>
              <a:ext cx="5026052" cy="591551"/>
            </a:xfrm>
            <a:prstGeom prst="rect">
              <a:avLst/>
            </a:prstGeom>
            <a:solidFill>
              <a:srgbClr val="F2771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7842" y="6220767"/>
              <a:ext cx="512232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Адаптер </a:t>
              </a:r>
              <a:r>
                <a:rPr lang="en-US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Bluetooth 4.0</a:t>
              </a:r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для работы на ПК входит в каждый комплект.</a:t>
              </a:r>
              <a:r>
                <a:rPr lang="en-US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</a:t>
              </a:r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</a:t>
              </a:r>
              <a:endParaRPr lang="ru-RU" sz="1400" dirty="0">
                <a:solidFill>
                  <a:schemeClr val="bg1"/>
                </a:solidFill>
                <a:ea typeface="Calibri" panose="020F0502020204030204" pitchFamily="34" charset="0"/>
                <a:cs typeface="MyriadPro-Regular"/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17892" y="2111095"/>
            <a:ext cx="4932583" cy="26283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953000" y="2111095"/>
            <a:ext cx="4944975" cy="26283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-64993" y="2372311"/>
            <a:ext cx="2656648" cy="276999"/>
            <a:chOff x="-125752" y="2499816"/>
            <a:chExt cx="2656648" cy="419467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-45713" y="2508348"/>
              <a:ext cx="2496571" cy="3969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-125752" y="2499816"/>
              <a:ext cx="2656648" cy="41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Демонстрационный эксперимент </a:t>
              </a:r>
              <a:endParaRPr lang="ru-RU" sz="1200" b="1" dirty="0"/>
            </a:p>
          </p:txBody>
        </p:sp>
      </p:grpSp>
      <p:sp>
        <p:nvSpPr>
          <p:cNvPr id="59" name="Прямоугольник 58"/>
          <p:cNvSpPr/>
          <p:nvPr/>
        </p:nvSpPr>
        <p:spPr>
          <a:xfrm>
            <a:off x="4972541" y="2629198"/>
            <a:ext cx="48965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/>
              <a:t>И</a:t>
            </a:r>
            <a:r>
              <a:rPr lang="ru-RU" sz="1400" b="1" i="1" dirty="0" smtClean="0"/>
              <a:t>нтерфейс </a:t>
            </a:r>
            <a:r>
              <a:rPr lang="en-US" sz="1400" b="1" i="1" dirty="0" err="1" smtClean="0"/>
              <a:t>AirLink</a:t>
            </a:r>
            <a:r>
              <a:rPr lang="ru-RU" sz="1400" b="1" i="1" dirty="0"/>
              <a:t> </a:t>
            </a:r>
            <a:r>
              <a:rPr lang="ru-RU" sz="1400" b="1" i="1" dirty="0" smtClean="0"/>
              <a:t>беспроводной</a:t>
            </a:r>
            <a:endParaRPr lang="en-US" sz="1400" b="1" i="1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-36587" y="2623196"/>
            <a:ext cx="5047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/>
              <a:t>Интерфейс </a:t>
            </a:r>
            <a:r>
              <a:rPr lang="en-US" sz="1400" b="1" i="1" dirty="0" err="1"/>
              <a:t>SPARKlink</a:t>
            </a:r>
            <a:r>
              <a:rPr lang="en-US" sz="1400" b="1" i="1" dirty="0"/>
              <a:t> Air </a:t>
            </a:r>
            <a:r>
              <a:rPr lang="ru-RU" sz="1400" b="1" i="1" dirty="0" smtClean="0"/>
              <a:t>беспроводной</a:t>
            </a:r>
            <a:endParaRPr lang="ru-RU" sz="1400" b="1" i="1" dirty="0"/>
          </a:p>
        </p:txBody>
      </p:sp>
      <p:grpSp>
        <p:nvGrpSpPr>
          <p:cNvPr id="62" name="Группа 61"/>
          <p:cNvGrpSpPr/>
          <p:nvPr/>
        </p:nvGrpSpPr>
        <p:grpSpPr>
          <a:xfrm>
            <a:off x="2441420" y="2368048"/>
            <a:ext cx="2656648" cy="276999"/>
            <a:chOff x="2474665" y="6090375"/>
            <a:chExt cx="2656648" cy="401021"/>
          </a:xfrm>
          <a:solidFill>
            <a:schemeClr val="bg1">
              <a:lumMod val="85000"/>
            </a:schemeClr>
          </a:solidFill>
        </p:grpSpPr>
        <p:sp>
          <p:nvSpPr>
            <p:cNvPr id="63" name="Прямоугольник 62"/>
            <p:cNvSpPr/>
            <p:nvPr/>
          </p:nvSpPr>
          <p:spPr>
            <a:xfrm>
              <a:off x="2547387" y="6101082"/>
              <a:ext cx="2443289" cy="381914"/>
            </a:xfrm>
            <a:prstGeom prst="rect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2474665" y="6090375"/>
              <a:ext cx="2656648" cy="4010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Лабораторный практикум</a:t>
              </a:r>
              <a:endParaRPr lang="ru-RU" sz="1200" b="1" dirty="0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2002" y="2070169"/>
            <a:ext cx="4953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"/>
            <a:r>
              <a:rPr lang="ru-RU" sz="1400" b="1" dirty="0" smtClean="0"/>
              <a:t>Урочная деятельность</a:t>
            </a:r>
            <a:endParaRPr lang="ru-RU" sz="1400" b="1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4991851" y="2086034"/>
            <a:ext cx="4876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400" b="1" dirty="0" smtClean="0"/>
              <a:t>Внеурочная деятельность</a:t>
            </a:r>
            <a:endParaRPr lang="ru-RU" sz="1400" b="1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952998" y="2368925"/>
            <a:ext cx="2585940" cy="276999"/>
            <a:chOff x="4983180" y="2506427"/>
            <a:chExt cx="2584844" cy="413107"/>
          </a:xfrm>
        </p:grpSpPr>
        <p:sp>
          <p:nvSpPr>
            <p:cNvPr id="66" name="Прямоугольник 65"/>
            <p:cNvSpPr/>
            <p:nvPr/>
          </p:nvSpPr>
          <p:spPr>
            <a:xfrm>
              <a:off x="4983180" y="2512221"/>
              <a:ext cx="2568252" cy="3960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rgbClr val="6BA42C"/>
                </a:solidFill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5021524" y="2506427"/>
              <a:ext cx="2546500" cy="413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Проектная деятельность</a:t>
              </a:r>
              <a:endParaRPr lang="ru-RU" sz="1200" b="1"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4953000" y="6244468"/>
            <a:ext cx="4916107" cy="591551"/>
            <a:chOff x="5012402" y="6233928"/>
            <a:chExt cx="4916107" cy="591551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5012403" y="6233928"/>
              <a:ext cx="4916106" cy="591551"/>
            </a:xfrm>
            <a:prstGeom prst="rect">
              <a:avLst/>
            </a:prstGeom>
            <a:solidFill>
              <a:srgbClr val="F2771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012402" y="6360426"/>
              <a:ext cx="484753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Подключается по стандарту связи </a:t>
              </a:r>
              <a:r>
                <a:rPr lang="en-US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Bluetooth 4.0</a:t>
              </a:r>
              <a:r>
                <a:rPr lang="ru-RU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.           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7432896" y="2360159"/>
            <a:ext cx="2546500" cy="278189"/>
            <a:chOff x="7432896" y="2486467"/>
            <a:chExt cx="2546500" cy="421269"/>
          </a:xfrm>
        </p:grpSpPr>
        <p:sp>
          <p:nvSpPr>
            <p:cNvPr id="75" name="Прямоугольник 74"/>
            <p:cNvSpPr/>
            <p:nvPr/>
          </p:nvSpPr>
          <p:spPr>
            <a:xfrm>
              <a:off x="7522340" y="2507095"/>
              <a:ext cx="2374696" cy="4006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i="1" u="sng" dirty="0">
                <a:solidFill>
                  <a:srgbClr val="6BA42C"/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7432896" y="2486467"/>
              <a:ext cx="2546500" cy="41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Полевая практика</a:t>
              </a:r>
              <a:endParaRPr lang="ru-RU" sz="1200" b="1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064520" y="802972"/>
            <a:ext cx="2835304" cy="1215012"/>
            <a:chOff x="1565182" y="783956"/>
            <a:chExt cx="2835304" cy="1215012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1565182" y="783956"/>
              <a:ext cx="1892000" cy="948420"/>
              <a:chOff x="1565182" y="776230"/>
              <a:chExt cx="1892000" cy="948420"/>
            </a:xfrm>
          </p:grpSpPr>
          <p:pic>
            <p:nvPicPr>
              <p:cNvPr id="37" name="Picture 9" descr="C:\Users\nagaytsev\Downloads\OS-X-Free-PNG-Image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8762" y="776230"/>
                <a:ext cx="948420" cy="948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11" descr="C:\Users\nagaytsev\Downloads\windows_logos_PNG31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5182" y="776230"/>
                <a:ext cx="943580" cy="9435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2" name="Стрелка углом 51"/>
            <p:cNvSpPr/>
            <p:nvPr/>
          </p:nvSpPr>
          <p:spPr>
            <a:xfrm rot="16200000" flipH="1" flipV="1">
              <a:off x="3545376" y="1143857"/>
              <a:ext cx="943416" cy="766805"/>
            </a:xfrm>
            <a:prstGeom prst="bentArrow">
              <a:avLst/>
            </a:prstGeom>
            <a:solidFill>
              <a:srgbClr val="F277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pic>
        <p:nvPicPr>
          <p:cNvPr id="57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551717"/>
              </p:ext>
            </p:extLst>
          </p:nvPr>
        </p:nvGraphicFramePr>
        <p:xfrm>
          <a:off x="4953000" y="2938309"/>
          <a:ext cx="4932838" cy="226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328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26435">
                <a:tc>
                  <a:txBody>
                    <a:bodyPr/>
                    <a:lstStyle/>
                    <a:p>
                      <a:pPr lvl="0"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684982</a:t>
                      </a: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" name="Таблица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882080"/>
              </p:ext>
            </p:extLst>
          </p:nvPr>
        </p:nvGraphicFramePr>
        <p:xfrm>
          <a:off x="20161" y="2938309"/>
          <a:ext cx="4932839" cy="226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328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26435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i="1" dirty="0" smtClean="0"/>
                        <a:t>677148</a:t>
                      </a:r>
                      <a:endParaRPr lang="ru-RU" sz="1100" i="1" dirty="0"/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2" y="3413279"/>
            <a:ext cx="1961944" cy="112076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4" t="12875" r="12382" b="17825"/>
          <a:stretch/>
        </p:blipFill>
        <p:spPr>
          <a:xfrm>
            <a:off x="6273822" y="3670890"/>
            <a:ext cx="1102946" cy="60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2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-9514" y="6237312"/>
            <a:ext cx="9925026" cy="636175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6463" y="674660"/>
            <a:ext cx="3697182" cy="567847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/>
            </a:pPr>
            <a:r>
              <a:rPr lang="ru-RU" sz="1100" dirty="0"/>
              <a:t>Анализ активности </a:t>
            </a:r>
            <a:r>
              <a:rPr lang="ru-RU" sz="1100" dirty="0" err="1"/>
              <a:t>тирозиназы</a:t>
            </a:r>
            <a:r>
              <a:rPr lang="ru-RU" sz="1100" dirty="0"/>
              <a:t>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Биологическое окисление при участии кислорода </a:t>
            </a:r>
            <a:r>
              <a:rPr lang="ru-RU" sz="1100" b="1" dirty="0" smtClean="0"/>
              <a:t>Б</a:t>
            </a:r>
            <a:endParaRPr lang="ru-RU" sz="1100" b="1" dirty="0"/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Брожение дрожжей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 err="1"/>
              <a:t>Брожжение</a:t>
            </a:r>
            <a:r>
              <a:rPr lang="ru-RU" sz="1100" dirty="0"/>
              <a:t> и дыхание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Взаимосвязь процессов газообмена у растений и животных </a:t>
            </a:r>
            <a:r>
              <a:rPr lang="ru-RU" sz="1100" b="1" dirty="0"/>
              <a:t>П+У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Взаимосвязь частоты дыхания и частоты </a:t>
            </a:r>
            <a:r>
              <a:rPr lang="ru-RU" sz="1100" dirty="0" smtClean="0"/>
              <a:t>сердцебиения </a:t>
            </a:r>
            <a:r>
              <a:rPr lang="ru-RU" sz="1100" b="1" dirty="0"/>
              <a:t>Ф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Взаимосвязь экосистем водоёма и суши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Влияние высоты на дыхание человека </a:t>
            </a:r>
            <a:r>
              <a:rPr lang="ru-RU" sz="1100" b="1" dirty="0"/>
              <a:t>Ф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Влияние кислотности воды на состояние растений </a:t>
            </a:r>
            <a:r>
              <a:rPr lang="ru-RU" sz="1100" b="1" dirty="0" smtClean="0"/>
              <a:t>Б</a:t>
            </a:r>
            <a:endParaRPr lang="ru-RU" sz="1100" b="1" dirty="0"/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Влияние курения на объём лёгких и дыхание человека </a:t>
            </a:r>
            <a:r>
              <a:rPr lang="ru-RU" sz="1100" b="1" dirty="0"/>
              <a:t>Ф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Влияние спорта на объём лёгких </a:t>
            </a:r>
            <a:r>
              <a:rPr lang="ru-RU" sz="1100" b="1" dirty="0"/>
              <a:t>Ф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Воздействие внешних факторов на устойчивость экосистем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Гигиена полости рта и уход за зубами </a:t>
            </a:r>
            <a:r>
              <a:rPr lang="ru-RU" sz="1100" b="1" dirty="0" smtClean="0"/>
              <a:t>Б</a:t>
            </a:r>
            <a:endParaRPr lang="ru-RU" sz="1100" b="1" dirty="0"/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Давление крови как </a:t>
            </a:r>
            <a:r>
              <a:rPr lang="ru-RU" sz="1100" dirty="0" smtClean="0"/>
              <a:t>жизненно важный </a:t>
            </a:r>
            <a:r>
              <a:rPr lang="ru-RU" sz="1100" dirty="0"/>
              <a:t>показатель </a:t>
            </a:r>
            <a:r>
              <a:rPr lang="ru-RU" sz="1100" b="1" dirty="0"/>
              <a:t>Ф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Действие </a:t>
            </a:r>
            <a:r>
              <a:rPr lang="ru-RU" sz="1100" dirty="0" err="1"/>
              <a:t>лактазы</a:t>
            </a:r>
            <a:r>
              <a:rPr lang="ru-RU" sz="1100" dirty="0"/>
              <a:t> </a:t>
            </a:r>
            <a:r>
              <a:rPr lang="ru-RU" sz="1100" b="1" dirty="0" smtClean="0"/>
              <a:t>Б</a:t>
            </a:r>
            <a:endParaRPr lang="ru-RU" sz="1100" b="1" dirty="0"/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Действие спиртов на биологические мембраны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Действие факторов среды на биологические мембраны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Действие ферментов </a:t>
            </a:r>
            <a:r>
              <a:rPr lang="ru-RU" sz="1100" b="1" dirty="0" smtClean="0"/>
              <a:t>Б</a:t>
            </a:r>
            <a:endParaRPr lang="ru-RU" sz="1100" b="1" dirty="0"/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Диффузия через мембрану </a:t>
            </a:r>
            <a:r>
              <a:rPr lang="ru-RU" sz="1100" b="1" dirty="0" smtClean="0"/>
              <a:t>Б</a:t>
            </a:r>
            <a:endParaRPr lang="ru-RU" sz="1100" b="1" dirty="0"/>
          </a:p>
          <a:p>
            <a:pPr marL="285750" indent="-285750">
              <a:buFont typeface="+mj-lt"/>
              <a:buAutoNum type="arabicPeriod"/>
            </a:pPr>
            <a:r>
              <a:rPr lang="ru-RU" sz="1100" dirty="0" smtClean="0"/>
              <a:t>Дыхание </a:t>
            </a:r>
            <a:r>
              <a:rPr lang="ru-RU" sz="1100" dirty="0"/>
              <a:t>дрожжей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 smtClean="0"/>
              <a:t>Дыхание прорастающих семян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 smtClean="0"/>
              <a:t>Дыхание растений и фотосинтез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 smtClean="0"/>
              <a:t>Засоление почв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100" dirty="0"/>
              <a:t>Значение буферных растворов в биологических системах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5"/>
            </a:pPr>
            <a:r>
              <a:rPr lang="ru-RU" sz="1100" dirty="0"/>
              <a:t>Изучение биомов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 startAt="25"/>
            </a:pPr>
            <a:r>
              <a:rPr lang="ru-RU" sz="1100" dirty="0"/>
              <a:t>Инсоляция и рост растения </a:t>
            </a:r>
            <a:r>
              <a:rPr lang="ru-RU" sz="1100" b="1" dirty="0" smtClean="0"/>
              <a:t>Б</a:t>
            </a:r>
            <a:endParaRPr lang="ru-RU" sz="11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622387" y="674660"/>
            <a:ext cx="3191474" cy="567847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Испарение влаги растением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Качество воды природных водоёмов </a:t>
            </a:r>
            <a:r>
              <a:rPr lang="ru-RU" sz="1100" b="1" dirty="0" smtClean="0"/>
              <a:t>П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Качество воды: водородный показатель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Качество воды: жёсткость и уровень минерализации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Качество воды: мутность </a:t>
            </a:r>
            <a:r>
              <a:rPr lang="ru-RU" sz="1100" b="1" dirty="0" smtClean="0"/>
              <a:t>П+У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Кислород, выделяемый при фотосинтезе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Кислотность разных типов почв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Кислотный дождь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Клеточное дыхание в дрожжах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Концентрация белка </a:t>
            </a:r>
            <a:r>
              <a:rPr lang="ru-RU" sz="1100" b="1" dirty="0" smtClean="0"/>
              <a:t>У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Корневое давление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Методы очистки воды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Микроклимат школьного кабинета </a:t>
            </a:r>
            <a:r>
              <a:rPr lang="ru-RU" sz="1100" b="1" dirty="0" smtClean="0"/>
              <a:t>Б+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Микроклиматы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Мышечная усталость  </a:t>
            </a:r>
            <a:r>
              <a:rPr lang="ru-RU" sz="1100" b="1" dirty="0" smtClean="0"/>
              <a:t>Ф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Насыщенность водоёма кислородом и биологическое многообразие </a:t>
            </a:r>
            <a:r>
              <a:rPr lang="ru-RU" sz="1100" b="1" dirty="0" smtClean="0"/>
              <a:t>У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err="1" smtClean="0"/>
              <a:t>Нейромедиаторы</a:t>
            </a:r>
            <a:r>
              <a:rPr lang="ru-RU" sz="1100" dirty="0" smtClean="0"/>
              <a:t>: </a:t>
            </a:r>
            <a:r>
              <a:rPr lang="ru-RU" sz="1100" dirty="0" err="1" smtClean="0"/>
              <a:t>ацетилхолинэстераза</a:t>
            </a:r>
            <a:r>
              <a:rPr lang="ru-RU" sz="1100" dirty="0" smtClean="0"/>
              <a:t> </a:t>
            </a:r>
            <a:r>
              <a:rPr lang="ru-RU" sz="1100" b="1" dirty="0" smtClean="0"/>
              <a:t>У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Объём дыхания </a:t>
            </a:r>
            <a:r>
              <a:rPr lang="ru-RU" sz="1100" b="1" dirty="0" smtClean="0"/>
              <a:t>Ф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Определение жёсткости воды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Определение хлорофилла в оливковом масле </a:t>
            </a:r>
            <a:r>
              <a:rPr lang="ru-RU" sz="1100" b="1" dirty="0" smtClean="0"/>
              <a:t>П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Организмы и уровень </a:t>
            </a:r>
            <a:r>
              <a:rPr lang="ru-RU" sz="1100" dirty="0" err="1" smtClean="0"/>
              <a:t>pH</a:t>
            </a:r>
            <a:r>
              <a:rPr lang="ru-RU" sz="1100" dirty="0" smtClean="0"/>
              <a:t>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Осмос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Парниковый эффект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Поглощение кислорода лёгкими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 smtClean="0"/>
              <a:t>Погода в террариуме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27"/>
            </a:pPr>
            <a:r>
              <a:rPr lang="ru-RU" sz="1100" dirty="0"/>
              <a:t>Подсчёт ударов пульса в покое и при физической нагрузке </a:t>
            </a:r>
            <a:r>
              <a:rPr lang="ru-RU" sz="1100" b="1" dirty="0" smtClean="0"/>
              <a:t>Ф</a:t>
            </a:r>
          </a:p>
          <a:p>
            <a:pPr marL="285750" indent="-285750">
              <a:buFont typeface="+mj-lt"/>
              <a:buAutoNum type="arabicPeriod" startAt="53"/>
            </a:pPr>
            <a:r>
              <a:rPr lang="ru-RU" sz="1100" dirty="0"/>
              <a:t>Положение тела и давление крови </a:t>
            </a:r>
            <a:r>
              <a:rPr lang="ru-RU" sz="1100" b="1" dirty="0"/>
              <a:t>Ф</a:t>
            </a:r>
          </a:p>
          <a:p>
            <a:pPr marL="285750" indent="-285750">
              <a:buFont typeface="+mj-lt"/>
              <a:buAutoNum type="arabicPeriod" startAt="53"/>
            </a:pPr>
            <a:r>
              <a:rPr lang="ru-RU" sz="1100" dirty="0"/>
              <a:t>Природные сообщества </a:t>
            </a:r>
            <a:r>
              <a:rPr lang="ru-RU" sz="1100" b="1" dirty="0" smtClean="0"/>
              <a:t>Б</a:t>
            </a:r>
            <a:endParaRPr lang="ru-RU" sz="11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591195" y="674660"/>
            <a:ext cx="3306341" cy="432426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Проницаемость мембран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Расщепление пероксида водорода с помощью ферментов живых клеток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Роль света и воды в жизни растений Б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Скорость и порывы ветра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Состав вдыхаемого воздуха Б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Спектральный анализ почв </a:t>
            </a:r>
            <a:r>
              <a:rPr lang="ru-RU" sz="1100" b="1" dirty="0" smtClean="0"/>
              <a:t>П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Спектры поглощения видимого света растительными пигментами </a:t>
            </a:r>
            <a:r>
              <a:rPr lang="ru-RU" sz="1100" b="1" dirty="0" smtClean="0"/>
              <a:t>П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Температура окружающей среды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Терморегуляция</a:t>
            </a:r>
            <a:r>
              <a:rPr lang="ru-RU" sz="1100" b="1" dirty="0" smtClean="0"/>
              <a:t> Б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Транспирация растений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Уровень влажности в помещении и самочувствие человека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Уровень кислорода и самочувствие человека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Физическая нагрузка и уровень артериального давления </a:t>
            </a:r>
            <a:r>
              <a:rPr lang="ru-RU" sz="1100" b="1" dirty="0" smtClean="0"/>
              <a:t>Ф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Физические упражнения и частота дыхания </a:t>
            </a:r>
            <a:r>
              <a:rPr lang="ru-RU" sz="1100" b="1" dirty="0" smtClean="0"/>
              <a:t>Ф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Фотосинтез в растениях при разных условиях освещения </a:t>
            </a:r>
            <a:r>
              <a:rPr lang="ru-RU" sz="1100" b="1" dirty="0" smtClean="0"/>
              <a:t>Б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Фотосинтез водных растений </a:t>
            </a:r>
            <a:r>
              <a:rPr lang="ru-RU" sz="1100" b="1" dirty="0" smtClean="0"/>
              <a:t>П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Что такое электрокардиограмма? </a:t>
            </a:r>
            <a:r>
              <a:rPr lang="ru-RU" sz="1100" b="1" dirty="0" smtClean="0"/>
              <a:t>Ф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ЭКГ и факторы, которые влияют на сердце </a:t>
            </a:r>
            <a:r>
              <a:rPr lang="ru-RU" sz="1100" b="1" dirty="0" smtClean="0"/>
              <a:t>Ф</a:t>
            </a:r>
          </a:p>
          <a:p>
            <a:pPr marL="285750" indent="-285750">
              <a:buFont typeface="+mj-lt"/>
              <a:buAutoNum type="arabicPeriod" startAt="55"/>
            </a:pPr>
            <a:r>
              <a:rPr lang="ru-RU" sz="1100" dirty="0" smtClean="0"/>
              <a:t>Энергетическое содержание пищевых продуктов </a:t>
            </a:r>
            <a:r>
              <a:rPr lang="ru-RU" sz="1100" b="1" dirty="0" smtClean="0"/>
              <a:t>Б</a:t>
            </a:r>
            <a:endParaRPr lang="ru-RU" sz="1100" b="1" dirty="0"/>
          </a:p>
        </p:txBody>
      </p:sp>
      <p:pic>
        <p:nvPicPr>
          <p:cNvPr id="11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6619" y="81602"/>
            <a:ext cx="76927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Демонстрационные эксперименты и </a:t>
            </a:r>
            <a:r>
              <a:rPr lang="ru-RU" b="1" dirty="0">
                <a:solidFill>
                  <a:schemeClr val="bg1"/>
                </a:solidFill>
              </a:rPr>
              <a:t>л</a:t>
            </a:r>
            <a:r>
              <a:rPr lang="ru-RU" b="1" dirty="0" smtClean="0">
                <a:solidFill>
                  <a:schemeClr val="bg1"/>
                </a:solidFill>
              </a:rPr>
              <a:t>абораторные работы по биологии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755" y="6207617"/>
            <a:ext cx="27266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</a:rPr>
              <a:t>Для выполнения </a:t>
            </a:r>
            <a:r>
              <a:rPr lang="ru-RU" sz="1300" dirty="0" smtClean="0">
                <a:solidFill>
                  <a:schemeClr val="bg1"/>
                </a:solidFill>
              </a:rPr>
              <a:t>потребуется:</a:t>
            </a:r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755" y="6407625"/>
            <a:ext cx="545330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solidFill>
                  <a:schemeClr val="bg1"/>
                </a:solidFill>
              </a:rPr>
              <a:t>Б</a:t>
            </a:r>
            <a:r>
              <a:rPr lang="ru-RU" sz="1300" dirty="0" smtClean="0">
                <a:solidFill>
                  <a:schemeClr val="bg1"/>
                </a:solidFill>
              </a:rPr>
              <a:t> - </a:t>
            </a:r>
            <a:r>
              <a:rPr lang="ru-RU" sz="1300" dirty="0">
                <a:solidFill>
                  <a:schemeClr val="bg1"/>
                </a:solidFill>
              </a:rPr>
              <a:t>Комплект датчиков по биологии и экологии для ученика. </a:t>
            </a:r>
            <a:r>
              <a:rPr lang="ru-RU" sz="1300" dirty="0" smtClean="0">
                <a:solidFill>
                  <a:schemeClr val="bg1"/>
                </a:solidFill>
              </a:rPr>
              <a:t>Базовый</a:t>
            </a:r>
          </a:p>
          <a:p>
            <a:r>
              <a:rPr lang="ru-RU" sz="1300" b="1" dirty="0">
                <a:solidFill>
                  <a:schemeClr val="bg1"/>
                </a:solidFill>
              </a:rPr>
              <a:t>П</a:t>
            </a:r>
            <a:r>
              <a:rPr lang="ru-RU" sz="1300" dirty="0">
                <a:solidFill>
                  <a:schemeClr val="bg1"/>
                </a:solidFill>
              </a:rPr>
              <a:t> - Комплект датчиков по биологии и экологии для ученика. </a:t>
            </a:r>
            <a:r>
              <a:rPr lang="ru-RU" sz="1300" dirty="0" smtClean="0">
                <a:solidFill>
                  <a:schemeClr val="bg1"/>
                </a:solidFill>
              </a:rPr>
              <a:t>Профильный</a:t>
            </a:r>
          </a:p>
          <a:p>
            <a:endParaRPr lang="ru-RU" sz="1300" dirty="0" smtClean="0">
              <a:solidFill>
                <a:schemeClr val="bg1"/>
              </a:solidFill>
            </a:endParaRPr>
          </a:p>
          <a:p>
            <a:endParaRPr lang="ru-RU" sz="1300" dirty="0">
              <a:solidFill>
                <a:schemeClr val="bg1"/>
              </a:solidFill>
            </a:endParaRPr>
          </a:p>
          <a:p>
            <a:endParaRPr lang="ru-RU" sz="1300" dirty="0" smtClean="0">
              <a:solidFill>
                <a:schemeClr val="bg1"/>
              </a:solidFill>
            </a:endParaRPr>
          </a:p>
          <a:p>
            <a:endParaRPr lang="ru-RU" sz="1300" dirty="0" smtClean="0">
              <a:solidFill>
                <a:schemeClr val="bg1"/>
              </a:solidFill>
            </a:endParaRPr>
          </a:p>
          <a:p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57056" y="6407625"/>
            <a:ext cx="4953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solidFill>
                  <a:schemeClr val="bg1"/>
                </a:solidFill>
              </a:rPr>
              <a:t>Ф</a:t>
            </a:r>
            <a:r>
              <a:rPr lang="ru-RU" sz="1300" dirty="0">
                <a:solidFill>
                  <a:schemeClr val="bg1"/>
                </a:solidFill>
              </a:rPr>
              <a:t> - Комплект датчиков «Физиология человека»</a:t>
            </a:r>
          </a:p>
          <a:p>
            <a:r>
              <a:rPr lang="ru-RU" sz="1300" b="1" dirty="0">
                <a:solidFill>
                  <a:schemeClr val="bg1"/>
                </a:solidFill>
              </a:rPr>
              <a:t>У</a:t>
            </a:r>
            <a:r>
              <a:rPr lang="ru-RU" sz="1300" dirty="0">
                <a:solidFill>
                  <a:schemeClr val="bg1"/>
                </a:solidFill>
              </a:rPr>
              <a:t> - Комплект датчиков по биологии и экологии для учителя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591195" y="5799850"/>
            <a:ext cx="3306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i="1" dirty="0" smtClean="0"/>
              <a:t>Для выполнения работ с индексом «Б» достаточно любого комплекта по биологии</a:t>
            </a:r>
            <a:endParaRPr lang="ru-RU" sz="1050" i="1" dirty="0"/>
          </a:p>
        </p:txBody>
      </p:sp>
    </p:spTree>
    <p:extLst>
      <p:ext uri="{BB962C8B-B14F-4D97-AF65-F5344CB8AC3E}">
        <p14:creationId xmlns:p14="http://schemas.microsoft.com/office/powerpoint/2010/main" val="78411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9196" y="1134055"/>
            <a:ext cx="47438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6 класс:</a:t>
            </a:r>
            <a:endParaRPr lang="ru-RU" sz="1400" dirty="0"/>
          </a:p>
          <a:p>
            <a:r>
              <a:rPr lang="ru-RU" sz="1400" dirty="0" smtClean="0"/>
              <a:t>1. Дыхание </a:t>
            </a:r>
            <a:r>
              <a:rPr lang="ru-RU" sz="1400" dirty="0"/>
              <a:t>прорастающих </a:t>
            </a:r>
            <a:r>
              <a:rPr lang="ru-RU" sz="1400" dirty="0" smtClean="0"/>
              <a:t>семян</a:t>
            </a:r>
          </a:p>
          <a:p>
            <a:r>
              <a:rPr lang="ru-RU" sz="1400" dirty="0" smtClean="0"/>
              <a:t>2. Влияние </a:t>
            </a:r>
            <a:r>
              <a:rPr lang="ru-RU" sz="1400" dirty="0"/>
              <a:t>кислотного дождя на рост растений. </a:t>
            </a:r>
            <a:endParaRPr lang="ru-RU" sz="1400" dirty="0" smtClean="0"/>
          </a:p>
          <a:p>
            <a:r>
              <a:rPr lang="ru-RU" sz="1400" dirty="0" smtClean="0"/>
              <a:t>Классы</a:t>
            </a:r>
            <a:r>
              <a:rPr lang="ru-RU" sz="1400" dirty="0"/>
              <a:t>: 6, </a:t>
            </a:r>
            <a:r>
              <a:rPr lang="ru-RU" sz="1400" dirty="0" smtClean="0"/>
              <a:t>8, 9</a:t>
            </a:r>
            <a:r>
              <a:rPr lang="ru-RU" sz="1400" dirty="0"/>
              <a:t>, 11. </a:t>
            </a:r>
            <a:endParaRPr lang="ru-RU" sz="1400" dirty="0" smtClean="0"/>
          </a:p>
          <a:p>
            <a:pPr algn="ctr"/>
            <a:r>
              <a:rPr lang="ru-RU" sz="1400" b="1" dirty="0" smtClean="0"/>
              <a:t>8 класс:</a:t>
            </a:r>
            <a:endParaRPr lang="ru-RU" sz="1400" dirty="0"/>
          </a:p>
          <a:p>
            <a:r>
              <a:rPr lang="ru-RU" sz="1400" dirty="0" smtClean="0"/>
              <a:t>3. Кислотность </a:t>
            </a:r>
            <a:r>
              <a:rPr lang="ru-RU" sz="1400" dirty="0"/>
              <a:t>напитков и гигиена зубов. </a:t>
            </a:r>
          </a:p>
          <a:p>
            <a:r>
              <a:rPr lang="ru-RU" sz="1400" dirty="0" smtClean="0"/>
              <a:t>4. Измерение </a:t>
            </a:r>
            <a:r>
              <a:rPr lang="ru-RU" sz="1400" dirty="0"/>
              <a:t>температуры тела.</a:t>
            </a:r>
          </a:p>
          <a:p>
            <a:r>
              <a:rPr lang="ru-RU" sz="1400" dirty="0" smtClean="0"/>
              <a:t>5. Влияние </a:t>
            </a:r>
            <a:r>
              <a:rPr lang="ru-RU" sz="1400" dirty="0"/>
              <a:t>физической нагрузки на частоту сердечных сокращений. </a:t>
            </a:r>
          </a:p>
          <a:p>
            <a:r>
              <a:rPr lang="ru-RU" sz="1400" dirty="0" smtClean="0"/>
              <a:t>6. Роль </a:t>
            </a:r>
            <a:r>
              <a:rPr lang="ru-RU" sz="1400" dirty="0"/>
              <a:t>буферных растворов в биологических системах. Уровень: углубленный. </a:t>
            </a:r>
          </a:p>
          <a:p>
            <a:r>
              <a:rPr lang="ru-RU" sz="1400" dirty="0" smtClean="0"/>
              <a:t>7. Буферные </a:t>
            </a:r>
            <a:r>
              <a:rPr lang="ru-RU" sz="1400" dirty="0"/>
              <a:t>растворы и рН живых организмов. </a:t>
            </a:r>
            <a:r>
              <a:rPr lang="ru-RU" sz="1400" dirty="0" smtClean="0"/>
              <a:t>Уровень</a:t>
            </a:r>
            <a:r>
              <a:rPr lang="ru-RU" sz="1400" dirty="0"/>
              <a:t>: углубленный. </a:t>
            </a:r>
            <a:endParaRPr lang="ru-RU" sz="1400" dirty="0" smtClean="0"/>
          </a:p>
          <a:p>
            <a:pPr algn="ctr"/>
            <a:r>
              <a:rPr lang="ru-RU" sz="1400" b="1" dirty="0" smtClean="0"/>
              <a:t>8-9 класс:</a:t>
            </a:r>
            <a:endParaRPr lang="ru-RU" sz="1400" dirty="0" smtClean="0"/>
          </a:p>
          <a:p>
            <a:r>
              <a:rPr lang="ru-RU" sz="1400" dirty="0" smtClean="0"/>
              <a:t>8</a:t>
            </a:r>
            <a:r>
              <a:rPr lang="ru-RU" sz="1400" dirty="0"/>
              <a:t>. Кислотность почвы.  </a:t>
            </a:r>
          </a:p>
          <a:p>
            <a:r>
              <a:rPr lang="ru-RU" sz="1400" dirty="0"/>
              <a:t>9. Очистка воды. </a:t>
            </a:r>
          </a:p>
          <a:p>
            <a:r>
              <a:rPr lang="ru-RU" sz="1400" dirty="0"/>
              <a:t>10. Соленость почвы. </a:t>
            </a:r>
          </a:p>
          <a:p>
            <a:r>
              <a:rPr lang="ru-RU" sz="1400" dirty="0"/>
              <a:t>11. Проверка качества воды. </a:t>
            </a:r>
          </a:p>
          <a:p>
            <a:r>
              <a:rPr lang="ru-RU" sz="1400" dirty="0"/>
              <a:t>12. Транспирация. Водный обмен растений. Уровень: углубленный.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58484" y="1134055"/>
            <a:ext cx="48263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10 класс:</a:t>
            </a:r>
            <a:endParaRPr lang="ru-RU" sz="1400" dirty="0"/>
          </a:p>
          <a:p>
            <a:r>
              <a:rPr lang="ru-RU" sz="1400" dirty="0" smtClean="0"/>
              <a:t>13. Осмос</a:t>
            </a:r>
            <a:r>
              <a:rPr lang="ru-RU" sz="1400" dirty="0"/>
              <a:t>. Движение воды и веществ через клеточную мембрану. </a:t>
            </a:r>
            <a:r>
              <a:rPr lang="ru-RU" sz="1400" dirty="0" smtClean="0"/>
              <a:t>Уровень</a:t>
            </a:r>
            <a:r>
              <a:rPr lang="ru-RU" sz="1400" dirty="0"/>
              <a:t>: углубленный.</a:t>
            </a:r>
          </a:p>
          <a:p>
            <a:r>
              <a:rPr lang="ru-RU" sz="1400" dirty="0" smtClean="0"/>
              <a:t>14. Действие </a:t>
            </a:r>
            <a:r>
              <a:rPr lang="ru-RU" sz="1400" dirty="0"/>
              <a:t>ферментов. Уровень: углубленный. </a:t>
            </a:r>
          </a:p>
          <a:p>
            <a:r>
              <a:rPr lang="ru-RU" sz="1400" dirty="0" smtClean="0"/>
              <a:t>15. Дыхание </a:t>
            </a:r>
            <a:r>
              <a:rPr lang="ru-RU" sz="1400" dirty="0"/>
              <a:t>растений и фотосинтез. Уровень: углубленный.</a:t>
            </a:r>
          </a:p>
          <a:p>
            <a:r>
              <a:rPr lang="ru-RU" sz="1400" dirty="0" smtClean="0"/>
              <a:t>16. Проницаемость </a:t>
            </a:r>
            <a:r>
              <a:rPr lang="ru-RU" sz="1400" dirty="0"/>
              <a:t>клеточной мембраны. Уровень: углубленный</a:t>
            </a:r>
            <a:r>
              <a:rPr lang="ru-RU" sz="1400" dirty="0" smtClean="0"/>
              <a:t>.</a:t>
            </a:r>
          </a:p>
          <a:p>
            <a:pPr algn="ctr"/>
            <a:r>
              <a:rPr lang="ru-RU" sz="1400" b="1" dirty="0" smtClean="0"/>
              <a:t>11 класс:</a:t>
            </a:r>
            <a:endParaRPr lang="ru-RU" sz="1400" dirty="0"/>
          </a:p>
          <a:p>
            <a:r>
              <a:rPr lang="ru-RU" sz="1400" dirty="0" smtClean="0"/>
              <a:t>17. Буферные </a:t>
            </a:r>
            <a:r>
              <a:rPr lang="ru-RU" sz="1400" dirty="0"/>
              <a:t>растворы и рН живых организмов.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76619" y="674660"/>
            <a:ext cx="9279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Готовые </a:t>
            </a:r>
            <a:r>
              <a:rPr lang="ru-RU" sz="1600" b="1" dirty="0"/>
              <a:t>сценарии лабораторных </a:t>
            </a:r>
            <a:r>
              <a:rPr lang="ru-RU" sz="1600" b="1" dirty="0" smtClean="0"/>
              <a:t>работ для программного обеспечения </a:t>
            </a:r>
            <a:r>
              <a:rPr lang="en-US" sz="1600" b="1" dirty="0" err="1" smtClean="0"/>
              <a:t>SPARKvue</a:t>
            </a:r>
            <a:endParaRPr lang="ru-RU" sz="1600" b="1" dirty="0"/>
          </a:p>
        </p:txBody>
      </p:sp>
      <p:pic>
        <p:nvPicPr>
          <p:cNvPr id="24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7039" y="3429000"/>
            <a:ext cx="2764541" cy="2793889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0980" y="3684875"/>
            <a:ext cx="2345544" cy="2345544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76619" y="81602"/>
            <a:ext cx="73687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Методическая поддержка: электронные образовательные ресурсы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055829"/>
              </p:ext>
            </p:extLst>
          </p:nvPr>
        </p:nvGraphicFramePr>
        <p:xfrm>
          <a:off x="0" y="6429346"/>
          <a:ext cx="9906000" cy="428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53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53000"/>
              </a:tblGrid>
              <a:tr h="214327">
                <a:tc gridSpan="2"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Методические пособия PASCO "56 готовых лабораторных работ по курсу естественного-научного цикла" (CD-диск)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327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В составе каждого комплекта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680562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183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119" y="874872"/>
            <a:ext cx="1505430" cy="1928621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0644" y="1329810"/>
            <a:ext cx="1077304" cy="1473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953000" y="3566792"/>
            <a:ext cx="488947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/>
              <a:t>Методический комплект для учителя биологии и </a:t>
            </a:r>
            <a:r>
              <a:rPr lang="ru-RU" sz="1400" b="1" dirty="0" smtClean="0"/>
              <a:t>экологии: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в</a:t>
            </a:r>
            <a:r>
              <a:rPr lang="ru-RU" sz="1400" dirty="0" smtClean="0"/>
              <a:t>ключает книгу для учителя, рабочую тетрадь для учащегося и руководство по организации проектной деятельности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разработан российскими педагогами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с</a:t>
            </a:r>
            <a:r>
              <a:rPr lang="ru-RU" sz="1400" dirty="0" smtClean="0"/>
              <a:t>оответствует ФГОС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охватывает </a:t>
            </a:r>
            <a:r>
              <a:rPr lang="ru-RU" sz="1400" dirty="0"/>
              <a:t>два уровня: </a:t>
            </a:r>
            <a:r>
              <a:rPr lang="ru-RU" sz="1400" dirty="0" smtClean="0"/>
              <a:t>базовый и проектный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15 лабораторных работ и 5 проектных исследований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417" y="888223"/>
            <a:ext cx="1354011" cy="191527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 descr="Z:\@МАРКЕТИНГ\Рабочий каталог\Богдан\ПРЕЗЕНТАЦИИ\Дорожная карта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898" y="888223"/>
            <a:ext cx="1372682" cy="19152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89530" y="3566792"/>
            <a:ext cx="476347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Методическое руководство «Биология методом исследования»: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разработано специалистами </a:t>
            </a:r>
            <a:r>
              <a:rPr lang="en-US" sz="1400" dirty="0" smtClean="0"/>
              <a:t>PASCO Scientific</a:t>
            </a:r>
            <a:r>
              <a:rPr lang="ru-RU" sz="1400" dirty="0" smtClean="0"/>
              <a:t> и адаптировано российскими педагогами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28 лабораторных работ по всему школьному курсу биологии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реальный </a:t>
            </a:r>
            <a:r>
              <a:rPr lang="ru-RU" sz="1400" dirty="0"/>
              <a:t>инструмент применения </a:t>
            </a:r>
            <a:r>
              <a:rPr lang="en-US" sz="1400" dirty="0"/>
              <a:t>STEM</a:t>
            </a:r>
            <a:r>
              <a:rPr lang="ru-RU" sz="1400" dirty="0"/>
              <a:t>-подхода в обучении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0" y="3311586"/>
            <a:ext cx="9902372" cy="134214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89531" y="836680"/>
            <a:ext cx="36064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Каждое методическое </a:t>
            </a:r>
            <a:r>
              <a:rPr lang="ru-RU" sz="1400" dirty="0" smtClean="0"/>
              <a:t>руководство содержит</a:t>
            </a:r>
            <a:r>
              <a:rPr lang="ru-RU" sz="1400" dirty="0"/>
              <a:t>: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план-конспект </a:t>
            </a:r>
            <a:r>
              <a:rPr lang="ru-RU" sz="1400" dirty="0"/>
              <a:t>урока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ход лабораторной </a:t>
            </a:r>
            <a:r>
              <a:rPr lang="ru-RU" sz="1400" dirty="0" smtClean="0"/>
              <a:t>работы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/>
              <a:t>вопросы для </a:t>
            </a:r>
            <a:r>
              <a:rPr lang="ru-RU" sz="1400" dirty="0" smtClean="0"/>
              <a:t>учащихся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перечень необходимых материалов и приборов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информацию </a:t>
            </a:r>
            <a:r>
              <a:rPr lang="ru-RU" sz="1400" dirty="0"/>
              <a:t>по технике </a:t>
            </a:r>
            <a:r>
              <a:rPr lang="ru-RU" sz="1400" dirty="0" smtClean="0"/>
              <a:t>безопасности</a:t>
            </a:r>
            <a:endParaRPr lang="ru-RU" sz="1400" dirty="0"/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350495"/>
              </p:ext>
            </p:extLst>
          </p:nvPr>
        </p:nvGraphicFramePr>
        <p:xfrm>
          <a:off x="-4709" y="5509890"/>
          <a:ext cx="4957709" cy="5873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782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9478"/>
              </a:tblGrid>
              <a:tr h="214327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Методическое руководство "Биология методом исследования")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327">
                <a:tc gridSpan="2">
                  <a:txBody>
                    <a:bodyPr/>
                    <a:lstStyle/>
                    <a:p>
                      <a:pPr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694197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807531"/>
              </p:ext>
            </p:extLst>
          </p:nvPr>
        </p:nvGraphicFramePr>
        <p:xfrm>
          <a:off x="4953000" y="5509890"/>
          <a:ext cx="4949372" cy="1327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6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0572"/>
              </a:tblGrid>
              <a:tr h="388083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Методический комплект для учителя биологии и экологии на один класс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 (1+15)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138">
                <a:tc gridSpan="2">
                  <a:txBody>
                    <a:bodyPr/>
                    <a:lstStyle/>
                    <a:p>
                      <a:pPr lvl="0"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681542 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0091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Методический комплект для учителя биологии и экологии (1+1)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5348">
                <a:tc gridSpan="2"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681537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76619" y="81602"/>
            <a:ext cx="6351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Методическая поддержка: брошюры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69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874" y="2526400"/>
            <a:ext cx="1354901" cy="140842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1" t="2839" r="1631"/>
          <a:stretch/>
        </p:blipFill>
        <p:spPr>
          <a:xfrm>
            <a:off x="3849883" y="3230611"/>
            <a:ext cx="2683086" cy="2826759"/>
          </a:xfrm>
          <a:prstGeom prst="rect">
            <a:avLst/>
          </a:prstGeom>
        </p:spPr>
      </p:pic>
      <p:pic>
        <p:nvPicPr>
          <p:cNvPr id="6148" name="Picture 4" descr="C:\Users\nagaytsev\Downloads\PS-2611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13" y="3104960"/>
            <a:ext cx="3148865" cy="224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9" name="Группа 78"/>
          <p:cNvGrpSpPr/>
          <p:nvPr/>
        </p:nvGrpSpPr>
        <p:grpSpPr>
          <a:xfrm>
            <a:off x="1423813" y="3257530"/>
            <a:ext cx="288032" cy="307777"/>
            <a:chOff x="7718918" y="3847564"/>
            <a:chExt cx="288032" cy="307777"/>
          </a:xfrm>
        </p:grpSpPr>
        <p:sp>
          <p:nvSpPr>
            <p:cNvPr id="80" name="Овал 7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147" name="Picture 3" descr="C:\Users\nagaytsev\Downloads\ken_a_vision_tu_19542c_digital_comprehensive_scope_110779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5" r="14888"/>
          <a:stretch/>
        </p:blipFill>
        <p:spPr bwMode="auto">
          <a:xfrm>
            <a:off x="5986670" y="1554288"/>
            <a:ext cx="1620200" cy="245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14" name="Picture 11" descr="C:\Users\afonin\Desktop\PASCO\наборы PASCO\на печать\началка\глаз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008" y="4011285"/>
            <a:ext cx="1972041" cy="155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433820"/>
              </p:ext>
            </p:extLst>
          </p:nvPr>
        </p:nvGraphicFramePr>
        <p:xfrm>
          <a:off x="230013" y="674660"/>
          <a:ext cx="4668847" cy="24003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33728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000"/>
              </a:tblGrid>
              <a:tr h="2403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F277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F277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Цифровой микроскоп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PASCO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673175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Цифровой микроскоп </a:t>
                      </a:r>
                      <a:r>
                        <a:rPr lang="en-US" sz="1200" u="none" strike="noStrike" dirty="0" err="1" smtClean="0">
                          <a:effectLst/>
                          <a:latin typeface="+mn-lt"/>
                        </a:rPr>
                        <a:t>kena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673194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Цифровой микроскоп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ken-a-vision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673208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Ёмкость для эксперимента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Фотосинтез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673179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Модель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“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Рука человека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”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673189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Набор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“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Экосистема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”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673195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Модель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“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Строение глаза человека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”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673900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Экоёмкость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673768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Ёмкость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”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Метаболизм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673769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Набор "Диффузия и осмос" PASCO</a:t>
                      </a: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673209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45" name="Picture 1" descr="C:\Users\nagaytsev\Downloads\PS2343_MAIN_16794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231" y="759979"/>
            <a:ext cx="1673465" cy="67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Группа 59"/>
          <p:cNvGrpSpPr/>
          <p:nvPr/>
        </p:nvGrpSpPr>
        <p:grpSpPr>
          <a:xfrm>
            <a:off x="7257288" y="1029984"/>
            <a:ext cx="288032" cy="307777"/>
            <a:chOff x="7718918" y="3847564"/>
            <a:chExt cx="288032" cy="307777"/>
          </a:xfrm>
        </p:grpSpPr>
        <p:sp>
          <p:nvSpPr>
            <p:cNvPr id="61" name="Овал 6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146" name="Picture 2" descr="C:\Users\nagaytsev\Downloads\SE-7236-1-600x60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308" y="581034"/>
            <a:ext cx="1836952" cy="183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Группа 65"/>
          <p:cNvGrpSpPr/>
          <p:nvPr/>
        </p:nvGrpSpPr>
        <p:grpSpPr>
          <a:xfrm>
            <a:off x="8077875" y="1878679"/>
            <a:ext cx="288032" cy="307777"/>
            <a:chOff x="7718918" y="3847564"/>
            <a:chExt cx="288032" cy="307777"/>
          </a:xfrm>
        </p:grpSpPr>
        <p:sp>
          <p:nvSpPr>
            <p:cNvPr id="67" name="Овал 6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7257288" y="2780920"/>
            <a:ext cx="288032" cy="307777"/>
            <a:chOff x="7718918" y="3847564"/>
            <a:chExt cx="288032" cy="307777"/>
          </a:xfrm>
        </p:grpSpPr>
        <p:sp>
          <p:nvSpPr>
            <p:cNvPr id="71" name="Овал 7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8077875" y="3446516"/>
            <a:ext cx="288032" cy="307777"/>
            <a:chOff x="7718918" y="3847564"/>
            <a:chExt cx="288032" cy="307777"/>
          </a:xfrm>
        </p:grpSpPr>
        <p:sp>
          <p:nvSpPr>
            <p:cNvPr id="75" name="Овал 7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3810175" y="3257530"/>
            <a:ext cx="288032" cy="307777"/>
            <a:chOff x="7718918" y="3847564"/>
            <a:chExt cx="288032" cy="307777"/>
          </a:xfrm>
        </p:grpSpPr>
        <p:sp>
          <p:nvSpPr>
            <p:cNvPr id="83" name="Овал 8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6420242" y="4113187"/>
            <a:ext cx="288032" cy="307777"/>
            <a:chOff x="7718918" y="3847564"/>
            <a:chExt cx="288032" cy="307777"/>
          </a:xfrm>
        </p:grpSpPr>
        <p:sp>
          <p:nvSpPr>
            <p:cNvPr id="86" name="Овал 8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  <p:pic>
        <p:nvPicPr>
          <p:cNvPr id="88" name="Рисунок 8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" t="2099" r="3739" b="2593"/>
          <a:stretch/>
        </p:blipFill>
        <p:spPr>
          <a:xfrm>
            <a:off x="8532080" y="4559731"/>
            <a:ext cx="1172430" cy="2172903"/>
          </a:xfrm>
          <a:prstGeom prst="rect">
            <a:avLst/>
          </a:prstGeom>
        </p:spPr>
      </p:pic>
      <p:grpSp>
        <p:nvGrpSpPr>
          <p:cNvPr id="89" name="Группа 88"/>
          <p:cNvGrpSpPr/>
          <p:nvPr/>
        </p:nvGrpSpPr>
        <p:grpSpPr>
          <a:xfrm>
            <a:off x="8431234" y="4591563"/>
            <a:ext cx="288032" cy="307777"/>
            <a:chOff x="7718918" y="3847564"/>
            <a:chExt cx="288032" cy="307777"/>
          </a:xfrm>
        </p:grpSpPr>
        <p:sp>
          <p:nvSpPr>
            <p:cNvPr id="90" name="Овал 8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1" name="Прямоугольник 90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2" name="Рисунок 9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242" y="5369948"/>
            <a:ext cx="647397" cy="1443239"/>
          </a:xfrm>
          <a:prstGeom prst="rect">
            <a:avLst/>
          </a:prstGeom>
        </p:spPr>
      </p:pic>
      <p:grpSp>
        <p:nvGrpSpPr>
          <p:cNvPr id="94" name="Группа 93"/>
          <p:cNvGrpSpPr/>
          <p:nvPr/>
        </p:nvGrpSpPr>
        <p:grpSpPr>
          <a:xfrm>
            <a:off x="6269663" y="6035510"/>
            <a:ext cx="288032" cy="307777"/>
            <a:chOff x="7718918" y="3847564"/>
            <a:chExt cx="288032" cy="307777"/>
          </a:xfrm>
        </p:grpSpPr>
        <p:sp>
          <p:nvSpPr>
            <p:cNvPr id="95" name="Овал 9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6" name="Прямоугольник 9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6" name="Picture 6" descr="C:\Users\nagaytsev\Downloads\ME-6942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639" y="4705791"/>
            <a:ext cx="2171393" cy="205767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Группа 46"/>
          <p:cNvGrpSpPr/>
          <p:nvPr/>
        </p:nvGrpSpPr>
        <p:grpSpPr>
          <a:xfrm>
            <a:off x="1938623" y="6037583"/>
            <a:ext cx="584077" cy="307777"/>
            <a:chOff x="7689348" y="3837691"/>
            <a:chExt cx="584077" cy="307777"/>
          </a:xfrm>
        </p:grpSpPr>
        <p:sp>
          <p:nvSpPr>
            <p:cNvPr id="48" name="Овал 47"/>
            <p:cNvSpPr/>
            <p:nvPr/>
          </p:nvSpPr>
          <p:spPr>
            <a:xfrm>
              <a:off x="7732722" y="3847563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7689348" y="3837691"/>
              <a:ext cx="58407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79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" t="13263" r="2778" b="21509"/>
          <a:stretch/>
        </p:blipFill>
        <p:spPr>
          <a:xfrm>
            <a:off x="2271815" y="4843748"/>
            <a:ext cx="2353732" cy="822389"/>
          </a:xfrm>
          <a:prstGeom prst="rect">
            <a:avLst/>
          </a:prstGeom>
        </p:spPr>
      </p:pic>
      <p:pic>
        <p:nvPicPr>
          <p:cNvPr id="30" name="Picture 2" descr="C:\Users\nagaytsev\Downloads\PS-32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05085" y="3487920"/>
            <a:ext cx="3201900" cy="138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nagaytsev\Downloads\PS-22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123" y="2583237"/>
            <a:ext cx="2981442" cy="152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nagaytsev\Downloads\PS2187_MAIN_1676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23" y="2685532"/>
            <a:ext cx="1868038" cy="132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nagaytsev\Downloads\PS-26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5" r="9317" b="12219"/>
          <a:stretch/>
        </p:blipFill>
        <p:spPr bwMode="auto">
          <a:xfrm>
            <a:off x="5051919" y="4730078"/>
            <a:ext cx="2110435" cy="104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nagaytsev\Downloads\RS1751_PASCO_webinfo_images (1)\PS-216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543">
            <a:off x="2462548" y="2847144"/>
            <a:ext cx="2155064" cy="100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27712"/>
              </a:solidFill>
            </a:endParaRPr>
          </a:p>
        </p:txBody>
      </p:sp>
      <p:sp>
        <p:nvSpPr>
          <p:cNvPr id="6" name="Shape 326"/>
          <p:cNvSpPr txBox="1">
            <a:spLocks/>
          </p:cNvSpPr>
          <p:nvPr/>
        </p:nvSpPr>
        <p:spPr>
          <a:xfrm>
            <a:off x="246283" y="3448"/>
            <a:ext cx="7785097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</a:t>
            </a:r>
            <a:endParaRPr lang="ru-RU" sz="1800" b="1" dirty="0">
              <a:solidFill>
                <a:schemeClr val="bg1"/>
              </a:solidFill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675592" y="2919818"/>
            <a:ext cx="288032" cy="307777"/>
            <a:chOff x="7718918" y="3847564"/>
            <a:chExt cx="288032" cy="307777"/>
          </a:xfrm>
        </p:grpSpPr>
        <p:sp>
          <p:nvSpPr>
            <p:cNvPr id="61" name="Овал 6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2482688" y="2919818"/>
            <a:ext cx="288032" cy="307777"/>
            <a:chOff x="7718918" y="3847564"/>
            <a:chExt cx="288032" cy="307777"/>
          </a:xfrm>
        </p:grpSpPr>
        <p:sp>
          <p:nvSpPr>
            <p:cNvPr id="67" name="Овал 6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8048738" y="4725160"/>
            <a:ext cx="288032" cy="307777"/>
            <a:chOff x="7718918" y="3847564"/>
            <a:chExt cx="288032" cy="307777"/>
          </a:xfrm>
        </p:grpSpPr>
        <p:sp>
          <p:nvSpPr>
            <p:cNvPr id="75" name="Овал 7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2210155" y="4725160"/>
            <a:ext cx="288032" cy="307777"/>
            <a:chOff x="7718918" y="3847564"/>
            <a:chExt cx="288032" cy="307777"/>
          </a:xfrm>
        </p:grpSpPr>
        <p:sp>
          <p:nvSpPr>
            <p:cNvPr id="80" name="Овал 7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5284164" y="4725160"/>
            <a:ext cx="288032" cy="307777"/>
            <a:chOff x="7718918" y="3847564"/>
            <a:chExt cx="288032" cy="307777"/>
          </a:xfrm>
        </p:grpSpPr>
        <p:sp>
          <p:nvSpPr>
            <p:cNvPr id="83" name="Овал 8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4970054" y="2919818"/>
            <a:ext cx="288032" cy="307777"/>
            <a:chOff x="7718918" y="3847564"/>
            <a:chExt cx="288032" cy="307777"/>
          </a:xfrm>
        </p:grpSpPr>
        <p:sp>
          <p:nvSpPr>
            <p:cNvPr id="71" name="Овал 7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622158"/>
              </p:ext>
            </p:extLst>
          </p:nvPr>
        </p:nvGraphicFramePr>
        <p:xfrm>
          <a:off x="246283" y="741527"/>
          <a:ext cx="7137017" cy="14850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735"/>
                <a:gridCol w="56881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4140"/>
              </a:tblGrid>
              <a:tr h="11962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F277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F277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Цифровой датчик частоты дыхания (с маской) PASCO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673162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Цифровой датчик влажности почвы PASCO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673151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Цифровой датчик артериального давления PASCO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673170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датчик ЧСС PASCO</a:t>
                      </a:r>
                      <a:endParaRPr lang="ru-RU" sz="1200" dirty="0"/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697668</a:t>
                      </a:r>
                      <a:endParaRPr lang="ru-RU" sz="1200" dirty="0"/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Беспроводной цифровой пульсометр нагрудный PASCO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697669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Спектрометр беспроводной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677552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46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30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7495894" y="6171039"/>
            <a:ext cx="377249" cy="340741"/>
          </a:xfrm>
          <a:prstGeom prst="rect">
            <a:avLst/>
          </a:prstGeom>
        </p:spPr>
      </p:pic>
      <p:pic>
        <p:nvPicPr>
          <p:cNvPr id="1032" name="Picture 8" descr="C:\Users\nagaytsev\Downloads\PS-35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437" y="4098697"/>
            <a:ext cx="1761563" cy="252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agaytsev\Downloads\PS-34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312" y="3089459"/>
            <a:ext cx="2629169" cy="240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27712"/>
              </a:solidFill>
            </a:endParaRPr>
          </a:p>
        </p:txBody>
      </p:sp>
      <p:sp>
        <p:nvSpPr>
          <p:cNvPr id="7" name="Shape 326"/>
          <p:cNvSpPr txBox="1">
            <a:spLocks/>
          </p:cNvSpPr>
          <p:nvPr/>
        </p:nvSpPr>
        <p:spPr>
          <a:xfrm>
            <a:off x="246283" y="3448"/>
            <a:ext cx="7785097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Дополнительные аксессуары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8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776322"/>
              </p:ext>
            </p:extLst>
          </p:nvPr>
        </p:nvGraphicFramePr>
        <p:xfrm>
          <a:off x="246283" y="691959"/>
          <a:ext cx="6880127" cy="19578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4733"/>
                <a:gridCol w="54012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4140"/>
              </a:tblGrid>
              <a:tr h="22983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F277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F277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Зонд для датчика температуры PASCO поверхностный (-10 - +70)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673126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Зонд для датчика температуры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стальной (-35 - +135) 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673144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Зонд для датчика температуры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высокочувствительный (-30 - +105) (3 шт.)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673130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Магнитная мешалка с подогревом 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697667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Электрод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плоский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697222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Водонепроницаемый чехол для датчика углекислого газа PASCO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698351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Флюгер и штатив для беспроводного датчика погоды с GPS PASCO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698276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Адаптер </a:t>
                      </a: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USB-Bluetooth 4.0</a:t>
                      </a: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684988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C:\Users\nagaytsev\Downloads\PS-213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88" y="3078411"/>
            <a:ext cx="460460" cy="205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agaytsev\Downloads\PS-21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012" y="3290546"/>
            <a:ext cx="2969336" cy="83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agaytsev\Downloads\PS-213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187" y="4356459"/>
            <a:ext cx="3376075" cy="181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agaytsev\Downloads\RS1751_PASCO_webinfo_images (1)\PS-351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081690" y="3839008"/>
            <a:ext cx="2456234" cy="64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nagaytsev\Downloads\PS-3545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474" y="2074662"/>
            <a:ext cx="1534992" cy="173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463084" y="3800793"/>
            <a:ext cx="288032" cy="307777"/>
            <a:chOff x="7718918" y="3847564"/>
            <a:chExt cx="288032" cy="307777"/>
          </a:xfrm>
        </p:grpSpPr>
        <p:sp>
          <p:nvSpPr>
            <p:cNvPr id="19" name="Овал 1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1187012" y="3524373"/>
            <a:ext cx="288032" cy="307777"/>
            <a:chOff x="7718918" y="3847564"/>
            <a:chExt cx="288032" cy="307777"/>
          </a:xfrm>
        </p:grpSpPr>
        <p:sp>
          <p:nvSpPr>
            <p:cNvPr id="22" name="Овал 2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4962152" y="4139287"/>
            <a:ext cx="288032" cy="307777"/>
            <a:chOff x="7718918" y="3847564"/>
            <a:chExt cx="288032" cy="307777"/>
          </a:xfrm>
        </p:grpSpPr>
        <p:sp>
          <p:nvSpPr>
            <p:cNvPr id="25" name="Овал 2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6986987" y="4386614"/>
            <a:ext cx="288032" cy="307777"/>
            <a:chOff x="7718918" y="3847564"/>
            <a:chExt cx="288032" cy="307777"/>
          </a:xfrm>
        </p:grpSpPr>
        <p:sp>
          <p:nvSpPr>
            <p:cNvPr id="28" name="Овал 2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8192843" y="2406315"/>
            <a:ext cx="288032" cy="307777"/>
            <a:chOff x="7718918" y="3847564"/>
            <a:chExt cx="288032" cy="307777"/>
          </a:xfrm>
        </p:grpSpPr>
        <p:sp>
          <p:nvSpPr>
            <p:cNvPr id="31" name="Овал 3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1476375" y="4370667"/>
            <a:ext cx="288032" cy="307777"/>
            <a:chOff x="7718918" y="3847564"/>
            <a:chExt cx="288032" cy="307777"/>
          </a:xfrm>
        </p:grpSpPr>
        <p:sp>
          <p:nvSpPr>
            <p:cNvPr id="34" name="Овал 3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8064924" y="5166180"/>
            <a:ext cx="288032" cy="307777"/>
            <a:chOff x="7718918" y="3847564"/>
            <a:chExt cx="288032" cy="307777"/>
          </a:xfrm>
        </p:grpSpPr>
        <p:sp>
          <p:nvSpPr>
            <p:cNvPr id="37" name="Овал 3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7288136" y="6017150"/>
            <a:ext cx="288032" cy="307777"/>
            <a:chOff x="7718918" y="3847564"/>
            <a:chExt cx="288032" cy="307777"/>
          </a:xfrm>
        </p:grpSpPr>
        <p:sp>
          <p:nvSpPr>
            <p:cNvPr id="44" name="Овал 4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736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hape 326"/>
          <p:cNvSpPr txBox="1">
            <a:spLocks/>
          </p:cNvSpPr>
          <p:nvPr/>
        </p:nvSpPr>
        <p:spPr>
          <a:xfrm>
            <a:off x="246283" y="3448"/>
            <a:ext cx="7785097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Дополнительные расходные материалы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8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920342"/>
              </p:ext>
            </p:extLst>
          </p:nvPr>
        </p:nvGraphicFramePr>
        <p:xfrm>
          <a:off x="246283" y="674660"/>
          <a:ext cx="5528812" cy="1954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907"/>
                <a:gridCol w="40597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6160"/>
              </a:tblGrid>
              <a:tr h="22616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F277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F277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Набор кювет с крышками PASCO (100 шт.)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689310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Мундштук для спирометра PASCO (10 шт.)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673770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Клипса для датчика частоты дыхания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 шт.)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673185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Маска для датчика частоты дыхания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(10 шт.)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673184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Электродные накладки для датчика ЭКГ PASCO (100 шт.)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685288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Набор капсул для изготовления буферных растворов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672440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Раствор для хранения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-электрода, 500 мл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686312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-электрод PASCO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687098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1" name="Picture 3" descr="C:\Users\nagaytsev\Downloads\SE-87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31" y="3399933"/>
            <a:ext cx="1250028" cy="90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nagaytsev\Downloads\PS-25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027" y="3318850"/>
            <a:ext cx="466089" cy="106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nagaytsev\Downloads\PS-256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954" y="3279558"/>
            <a:ext cx="1862997" cy="114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nagaytsev\Downloads\PS-256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642" y="3148395"/>
            <a:ext cx="1600514" cy="140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nagaytsev\Downloads\CI-662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870" y="3178905"/>
            <a:ext cx="1942282" cy="134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nagaytsev\Downloads\SC-232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646" y="5094964"/>
            <a:ext cx="1614706" cy="98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nagaytsev\Downloads\SC-3507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333" y="4668970"/>
            <a:ext cx="1007689" cy="183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nagaytsev\Downloads\PS-257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5791177" y="3087600"/>
            <a:ext cx="2364016" cy="112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Группа 15"/>
          <p:cNvGrpSpPr/>
          <p:nvPr/>
        </p:nvGrpSpPr>
        <p:grpSpPr>
          <a:xfrm>
            <a:off x="578460" y="3283243"/>
            <a:ext cx="288032" cy="307777"/>
            <a:chOff x="7718918" y="3847564"/>
            <a:chExt cx="288032" cy="307777"/>
          </a:xfrm>
        </p:grpSpPr>
        <p:sp>
          <p:nvSpPr>
            <p:cNvPr id="17" name="Овал 1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2301866" y="3283243"/>
            <a:ext cx="288032" cy="307777"/>
            <a:chOff x="7718918" y="3847564"/>
            <a:chExt cx="288032" cy="307777"/>
          </a:xfrm>
        </p:grpSpPr>
        <p:sp>
          <p:nvSpPr>
            <p:cNvPr id="20" name="Овал 1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799108" y="3283243"/>
            <a:ext cx="288032" cy="307777"/>
            <a:chOff x="7718918" y="3847564"/>
            <a:chExt cx="288032" cy="307777"/>
          </a:xfrm>
        </p:grpSpPr>
        <p:sp>
          <p:nvSpPr>
            <p:cNvPr id="23" name="Овал 2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7606940" y="3283243"/>
            <a:ext cx="288032" cy="307777"/>
            <a:chOff x="7718918" y="3847564"/>
            <a:chExt cx="288032" cy="307777"/>
          </a:xfrm>
        </p:grpSpPr>
        <p:sp>
          <p:nvSpPr>
            <p:cNvPr id="26" name="Овал 2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2112630" y="5211220"/>
            <a:ext cx="288032" cy="307777"/>
            <a:chOff x="7718918" y="3847564"/>
            <a:chExt cx="288032" cy="307777"/>
          </a:xfrm>
        </p:grpSpPr>
        <p:sp>
          <p:nvSpPr>
            <p:cNvPr id="29" name="Овал 2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4156344" y="3283243"/>
            <a:ext cx="288032" cy="307777"/>
            <a:chOff x="7718918" y="3847564"/>
            <a:chExt cx="288032" cy="307777"/>
          </a:xfrm>
        </p:grpSpPr>
        <p:sp>
          <p:nvSpPr>
            <p:cNvPr id="32" name="Овал 3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5364546" y="5211220"/>
            <a:ext cx="288032" cy="307777"/>
            <a:chOff x="7718918" y="3847564"/>
            <a:chExt cx="288032" cy="307777"/>
          </a:xfrm>
        </p:grpSpPr>
        <p:sp>
          <p:nvSpPr>
            <p:cNvPr id="35" name="Овал 3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6451761" y="3860886"/>
            <a:ext cx="288032" cy="307777"/>
            <a:chOff x="7718918" y="3847564"/>
            <a:chExt cx="288032" cy="307777"/>
          </a:xfrm>
        </p:grpSpPr>
        <p:sp>
          <p:nvSpPr>
            <p:cNvPr id="41" name="Овал 4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922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:\@МАРКЕТИНГ\Поставщики\PASCO\Графика\SPARK LX LXi\RS2749_LX_face right-hp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720" y="3616386"/>
            <a:ext cx="2545069" cy="189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Z:\@МАРКЕТИНГ\Поставщики\PASCO\Графика\SPARK LX LXi\RS2720_LXi w PASPORT-hp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" y="3387154"/>
            <a:ext cx="2944402" cy="278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206" y="739587"/>
            <a:ext cx="2063153" cy="1776472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F27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hape 326"/>
          <p:cNvSpPr txBox="1">
            <a:spLocks/>
          </p:cNvSpPr>
          <p:nvPr/>
        </p:nvSpPr>
        <p:spPr>
          <a:xfrm>
            <a:off x="246283" y="3448"/>
            <a:ext cx="7785097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Дополнительные устройства и системы хранения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9223" name="Picture 7" descr="C:\Users\nagaytsev\Downloads\PS-257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543" y="5226838"/>
            <a:ext cx="2376085" cy="156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" name="Группа 52"/>
          <p:cNvGrpSpPr/>
          <p:nvPr/>
        </p:nvGrpSpPr>
        <p:grpSpPr>
          <a:xfrm>
            <a:off x="1874620" y="4257559"/>
            <a:ext cx="288032" cy="307777"/>
            <a:chOff x="7718918" y="3847564"/>
            <a:chExt cx="288032" cy="307777"/>
          </a:xfrm>
        </p:grpSpPr>
        <p:sp>
          <p:nvSpPr>
            <p:cNvPr id="54" name="Овал 5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966814"/>
              </p:ext>
            </p:extLst>
          </p:nvPr>
        </p:nvGraphicFramePr>
        <p:xfrm>
          <a:off x="223540" y="674660"/>
          <a:ext cx="6025141" cy="3161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9854"/>
                <a:gridCol w="39685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51440"/>
                <a:gridCol w="305296"/>
              </a:tblGrid>
              <a:tr h="25074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F277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F2771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196" marR="6196" marT="6196" marB="0" anchor="ctr">
                    <a:solidFill>
                      <a:srgbClr val="F277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52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Регистратор данных SPARK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LXi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698352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52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Регистратор данных PASCO SPARK LX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698353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425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Зарядная станция для 5-ти интерфейсов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SPARKlink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Air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679718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52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Зарядная станция на 10 USB-портов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684989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30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Кейсы для хранения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252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 для цифровых датчиков PASCO большой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681960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52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 для цифровых датчиков PASCO малый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681959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30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Тележки для хранения и транспортировки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39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Тележка для хранения 4-х больших кейсов цифровых датчиков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681985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39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Тележка для хранения 4-х малых или 3-х больших кейсов цифровых датчиков PASCO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681968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3" name="Рисунок 6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110" y="3220482"/>
            <a:ext cx="2631344" cy="3600787"/>
          </a:xfrm>
          <a:prstGeom prst="rect">
            <a:avLst/>
          </a:prstGeom>
        </p:spPr>
      </p:pic>
      <p:grpSp>
        <p:nvGrpSpPr>
          <p:cNvPr id="65" name="Группа 64"/>
          <p:cNvGrpSpPr/>
          <p:nvPr/>
        </p:nvGrpSpPr>
        <p:grpSpPr>
          <a:xfrm>
            <a:off x="3332800" y="3753040"/>
            <a:ext cx="288032" cy="307777"/>
            <a:chOff x="7718918" y="3847564"/>
            <a:chExt cx="288032" cy="307777"/>
          </a:xfrm>
        </p:grpSpPr>
        <p:sp>
          <p:nvSpPr>
            <p:cNvPr id="69" name="Овал 6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4062029" y="5954597"/>
            <a:ext cx="303567" cy="324377"/>
            <a:chOff x="7718918" y="3847564"/>
            <a:chExt cx="288032" cy="307777"/>
          </a:xfrm>
        </p:grpSpPr>
        <p:sp>
          <p:nvSpPr>
            <p:cNvPr id="78" name="Овал 7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16350147" y="2052399"/>
            <a:ext cx="631289" cy="307777"/>
            <a:chOff x="7651090" y="3858062"/>
            <a:chExt cx="631289" cy="307777"/>
          </a:xfrm>
        </p:grpSpPr>
        <p:sp>
          <p:nvSpPr>
            <p:cNvPr id="102" name="Овал 101"/>
            <p:cNvSpPr/>
            <p:nvPr/>
          </p:nvSpPr>
          <p:spPr>
            <a:xfrm>
              <a:off x="7702997" y="3877807"/>
              <a:ext cx="288032" cy="288032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3" name="Прямоугольник 102"/>
            <p:cNvSpPr/>
            <p:nvPr/>
          </p:nvSpPr>
          <p:spPr>
            <a:xfrm>
              <a:off x="7651090" y="3858062"/>
              <a:ext cx="63128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6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Группа 51"/>
          <p:cNvGrpSpPr/>
          <p:nvPr/>
        </p:nvGrpSpPr>
        <p:grpSpPr>
          <a:xfrm>
            <a:off x="7581328" y="1473934"/>
            <a:ext cx="288032" cy="307777"/>
            <a:chOff x="7718918" y="3847564"/>
            <a:chExt cx="288032" cy="307777"/>
          </a:xfrm>
        </p:grpSpPr>
        <p:sp>
          <p:nvSpPr>
            <p:cNvPr id="56" name="Овал 5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7216374" y="3132336"/>
            <a:ext cx="288032" cy="307777"/>
            <a:chOff x="7718918" y="3847564"/>
            <a:chExt cx="288032" cy="307777"/>
          </a:xfrm>
        </p:grpSpPr>
        <p:sp>
          <p:nvSpPr>
            <p:cNvPr id="86" name="Овал 8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164" y="3885993"/>
            <a:ext cx="1609035" cy="1109472"/>
          </a:xfrm>
          <a:prstGeom prst="rect">
            <a:avLst/>
          </a:prstGeom>
        </p:spPr>
      </p:pic>
      <p:grpSp>
        <p:nvGrpSpPr>
          <p:cNvPr id="30" name="Группа 29"/>
          <p:cNvGrpSpPr/>
          <p:nvPr/>
        </p:nvGrpSpPr>
        <p:grpSpPr>
          <a:xfrm>
            <a:off x="5467666" y="3777824"/>
            <a:ext cx="288032" cy="307777"/>
            <a:chOff x="7718918" y="3847564"/>
            <a:chExt cx="288032" cy="307777"/>
          </a:xfrm>
        </p:grpSpPr>
        <p:sp>
          <p:nvSpPr>
            <p:cNvPr id="31" name="Овал 3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329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2026</Words>
  <Application>Microsoft Office PowerPoint</Application>
  <PresentationFormat>Лист A4 (210x297 мм)</PresentationFormat>
  <Paragraphs>603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Нагайцев Богдан Вадимович</dc:creator>
  <cp:lastModifiedBy>Громова София Юрьевна</cp:lastModifiedBy>
  <cp:revision>163</cp:revision>
  <cp:lastPrinted>2018-06-05T17:19:19Z</cp:lastPrinted>
  <dcterms:created xsi:type="dcterms:W3CDTF">2018-06-01T10:21:41Z</dcterms:created>
  <dcterms:modified xsi:type="dcterms:W3CDTF">2018-12-27T13:18:14Z</dcterms:modified>
</cp:coreProperties>
</file>