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1" r:id="rId2"/>
    <p:sldId id="257" r:id="rId3"/>
    <p:sldId id="277" r:id="rId4"/>
    <p:sldId id="278" r:id="rId5"/>
    <p:sldId id="289" r:id="rId6"/>
    <p:sldId id="261" r:id="rId7"/>
    <p:sldId id="263" r:id="rId8"/>
    <p:sldId id="276" r:id="rId9"/>
    <p:sldId id="264" r:id="rId10"/>
    <p:sldId id="266" r:id="rId11"/>
    <p:sldId id="281" r:id="rId12"/>
    <p:sldId id="285" r:id="rId13"/>
    <p:sldId id="290" r:id="rId14"/>
    <p:sldId id="268" r:id="rId15"/>
    <p:sldId id="282" r:id="rId16"/>
    <p:sldId id="283" r:id="rId17"/>
    <p:sldId id="288" r:id="rId18"/>
    <p:sldId id="284" r:id="rId19"/>
    <p:sldId id="286" r:id="rId20"/>
    <p:sldId id="275" r:id="rId21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мкевичус Татьяна Сергеевна" initials="РТС" lastIdx="55" clrIdx="0">
    <p:extLst/>
  </p:cmAuthor>
  <p:cmAuthor id="2" name="Нагайцев Богдан Вадимович" initials="НБВ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B9B"/>
    <a:srgbClr val="F27712"/>
    <a:srgbClr val="6CA62C"/>
    <a:srgbClr val="D0403C"/>
    <a:srgbClr val="C96E09"/>
    <a:srgbClr val="C7600B"/>
    <a:srgbClr val="74B230"/>
    <a:srgbClr val="1D4575"/>
    <a:srgbClr val="1E3E84"/>
    <a:srgbClr val="2A4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092" autoAdjust="0"/>
    <p:restoredTop sz="99891" autoAdjust="0"/>
  </p:normalViewPr>
  <p:slideViewPr>
    <p:cSldViewPr snapToGrid="0">
      <p:cViewPr varScale="1">
        <p:scale>
          <a:sx n="88" d="100"/>
          <a:sy n="88" d="100"/>
        </p:scale>
        <p:origin x="-510" y="-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62020" cy="1620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6773D-32C8-403F-B2E4-DEC09057E928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ED353-3F37-4363-9006-1C29C7F2D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5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73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59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41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1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9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6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0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4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3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9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2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5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olymedia.ru/oborudovanie/komplekt-datchikov-po-fizike-dlya-uchenika-bazovyy-besprovodnoy.html" TargetMode="External"/><Relationship Id="rId13" Type="http://schemas.openxmlformats.org/officeDocument/2006/relationships/image" Target="../media/image12.jpg"/><Relationship Id="rId3" Type="http://schemas.openxmlformats.org/officeDocument/2006/relationships/image" Target="../media/image4.tiff"/><Relationship Id="rId7" Type="http://schemas.openxmlformats.org/officeDocument/2006/relationships/image" Target="../media/image1.png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jpeg"/><Relationship Id="rId10" Type="http://schemas.openxmlformats.org/officeDocument/2006/relationships/image" Target="../media/image9.png"/><Relationship Id="rId4" Type="http://schemas.openxmlformats.org/officeDocument/2006/relationships/image" Target="../media/image5.tiff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8.jpeg"/><Relationship Id="rId3" Type="http://schemas.openxmlformats.org/officeDocument/2006/relationships/image" Target="../media/image14.jpeg"/><Relationship Id="rId7" Type="http://schemas.openxmlformats.org/officeDocument/2006/relationships/image" Target="../media/image17.tiff"/><Relationship Id="rId12" Type="http://schemas.openxmlformats.org/officeDocument/2006/relationships/hyperlink" Target="https://www.polymedia.ru/oborudovanie/komplekt-datchikov-po-fizike-dlya-uchenika-bazovyy.html" TargetMode="External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.png"/><Relationship Id="rId5" Type="http://schemas.openxmlformats.org/officeDocument/2006/relationships/image" Target="../media/image15.png"/><Relationship Id="rId15" Type="http://schemas.openxmlformats.org/officeDocument/2006/relationships/image" Target="../media/image19.jpeg"/><Relationship Id="rId10" Type="http://schemas.openxmlformats.org/officeDocument/2006/relationships/image" Target="../media/image6.jpeg"/><Relationship Id="rId4" Type="http://schemas.microsoft.com/office/2007/relationships/hdphoto" Target="../media/hdphoto1.wdp"/><Relationship Id="rId9" Type="http://schemas.openxmlformats.org/officeDocument/2006/relationships/image" Target="../media/image4.tiff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13" Type="http://schemas.openxmlformats.org/officeDocument/2006/relationships/image" Target="../media/image28.jpeg"/><Relationship Id="rId18" Type="http://schemas.openxmlformats.org/officeDocument/2006/relationships/image" Target="../media/image30.png"/><Relationship Id="rId3" Type="http://schemas.openxmlformats.org/officeDocument/2006/relationships/image" Target="../media/image20.jpeg"/><Relationship Id="rId21" Type="http://schemas.openxmlformats.org/officeDocument/2006/relationships/image" Target="../media/image12.jpg"/><Relationship Id="rId7" Type="http://schemas.openxmlformats.org/officeDocument/2006/relationships/image" Target="../media/image19.jpeg"/><Relationship Id="rId12" Type="http://schemas.openxmlformats.org/officeDocument/2006/relationships/image" Target="../media/image27.jpeg"/><Relationship Id="rId1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polymedia.ru/oborudovanie/komplekt-datchikov-po-fizike-dlya-uchenika-profilnyy.html" TargetMode="External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6.jpeg"/><Relationship Id="rId24" Type="http://schemas.microsoft.com/office/2007/relationships/hdphoto" Target="../media/hdphoto3.wdp"/><Relationship Id="rId5" Type="http://schemas.openxmlformats.org/officeDocument/2006/relationships/image" Target="../media/image21.jpeg"/><Relationship Id="rId15" Type="http://schemas.openxmlformats.org/officeDocument/2006/relationships/image" Target="../media/image1.png"/><Relationship Id="rId23" Type="http://schemas.openxmlformats.org/officeDocument/2006/relationships/image" Target="../media/image33.png"/><Relationship Id="rId10" Type="http://schemas.openxmlformats.org/officeDocument/2006/relationships/image" Target="../media/image25.png"/><Relationship Id="rId19" Type="http://schemas.openxmlformats.org/officeDocument/2006/relationships/image" Target="../media/image31.jpeg"/><Relationship Id="rId4" Type="http://schemas.microsoft.com/office/2007/relationships/hdphoto" Target="../media/hdphoto2.wdp"/><Relationship Id="rId9" Type="http://schemas.openxmlformats.org/officeDocument/2006/relationships/image" Target="../media/image24.tiff"/><Relationship Id="rId14" Type="http://schemas.openxmlformats.org/officeDocument/2006/relationships/image" Target="../media/image29.jpeg"/><Relationship Id="rId2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1.jpeg"/><Relationship Id="rId18" Type="http://schemas.openxmlformats.org/officeDocument/2006/relationships/image" Target="../media/image45.jpeg"/><Relationship Id="rId26" Type="http://schemas.openxmlformats.org/officeDocument/2006/relationships/image" Target="../media/image12.jpg"/><Relationship Id="rId3" Type="http://schemas.openxmlformats.org/officeDocument/2006/relationships/image" Target="../media/image34.jpeg"/><Relationship Id="rId21" Type="http://schemas.openxmlformats.org/officeDocument/2006/relationships/image" Target="../media/image48.jpeg"/><Relationship Id="rId7" Type="http://schemas.openxmlformats.org/officeDocument/2006/relationships/image" Target="../media/image36.jpeg"/><Relationship Id="rId12" Type="http://schemas.openxmlformats.org/officeDocument/2006/relationships/image" Target="../media/image40.png"/><Relationship Id="rId17" Type="http://schemas.microsoft.com/office/2007/relationships/hdphoto" Target="../media/hdphoto4.wdp"/><Relationship Id="rId25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4.png"/><Relationship Id="rId20" Type="http://schemas.openxmlformats.org/officeDocument/2006/relationships/image" Target="../media/image47.jpeg"/><Relationship Id="rId29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9.jpeg"/><Relationship Id="rId24" Type="http://schemas.openxmlformats.org/officeDocument/2006/relationships/image" Target="../media/image50.tiff"/><Relationship Id="rId5" Type="http://schemas.openxmlformats.org/officeDocument/2006/relationships/image" Target="../media/image35.png"/><Relationship Id="rId15" Type="http://schemas.openxmlformats.org/officeDocument/2006/relationships/image" Target="../media/image43.jpeg"/><Relationship Id="rId23" Type="http://schemas.openxmlformats.org/officeDocument/2006/relationships/image" Target="../media/image49.png"/><Relationship Id="rId28" Type="http://schemas.openxmlformats.org/officeDocument/2006/relationships/hyperlink" Target="https://www.polymedia.ru/oborudovanie/komplekt-datchikov-po-fizike-dlya-uchitelya.html" TargetMode="External"/><Relationship Id="rId10" Type="http://schemas.openxmlformats.org/officeDocument/2006/relationships/image" Target="../media/image38.png"/><Relationship Id="rId19" Type="http://schemas.openxmlformats.org/officeDocument/2006/relationships/image" Target="../media/image46.jpeg"/><Relationship Id="rId31" Type="http://schemas.openxmlformats.org/officeDocument/2006/relationships/image" Target="../media/image13.png"/><Relationship Id="rId4" Type="http://schemas.openxmlformats.org/officeDocument/2006/relationships/image" Target="../media/image22.jpeg"/><Relationship Id="rId9" Type="http://schemas.openxmlformats.org/officeDocument/2006/relationships/image" Target="../media/image1.png"/><Relationship Id="rId14" Type="http://schemas.openxmlformats.org/officeDocument/2006/relationships/image" Target="../media/image42.tiff"/><Relationship Id="rId22" Type="http://schemas.openxmlformats.org/officeDocument/2006/relationships/image" Target="../media/image30.png"/><Relationship Id="rId27" Type="http://schemas.openxmlformats.org/officeDocument/2006/relationships/image" Target="../media/image8.jpeg"/><Relationship Id="rId30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7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9.jpeg"/><Relationship Id="rId7" Type="http://schemas.openxmlformats.org/officeDocument/2006/relationships/image" Target="../media/image72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5.jpeg"/><Relationship Id="rId7" Type="http://schemas.openxmlformats.org/officeDocument/2006/relationships/image" Target="../media/image1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8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tiff"/><Relationship Id="rId18" Type="http://schemas.openxmlformats.org/officeDocument/2006/relationships/image" Target="../media/image96.jpg"/><Relationship Id="rId3" Type="http://schemas.openxmlformats.org/officeDocument/2006/relationships/image" Target="../media/image82.jpeg"/><Relationship Id="rId7" Type="http://schemas.openxmlformats.org/officeDocument/2006/relationships/image" Target="../media/image1.png"/><Relationship Id="rId12" Type="http://schemas.openxmlformats.org/officeDocument/2006/relationships/image" Target="../media/image90.jpeg"/><Relationship Id="rId17" Type="http://schemas.openxmlformats.org/officeDocument/2006/relationships/image" Target="../media/image95.jpeg"/><Relationship Id="rId2" Type="http://schemas.openxmlformats.org/officeDocument/2006/relationships/image" Target="../media/image81.jpeg"/><Relationship Id="rId16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11" Type="http://schemas.openxmlformats.org/officeDocument/2006/relationships/image" Target="../media/image89.jpeg"/><Relationship Id="rId5" Type="http://schemas.openxmlformats.org/officeDocument/2006/relationships/image" Target="../media/image84.jpeg"/><Relationship Id="rId15" Type="http://schemas.openxmlformats.org/officeDocument/2006/relationships/image" Target="../media/image93.jpeg"/><Relationship Id="rId10" Type="http://schemas.openxmlformats.org/officeDocument/2006/relationships/image" Target="../media/image88.jpeg"/><Relationship Id="rId19" Type="http://schemas.openxmlformats.org/officeDocument/2006/relationships/image" Target="../media/image97.jpeg"/><Relationship Id="rId4" Type="http://schemas.openxmlformats.org/officeDocument/2006/relationships/image" Target="../media/image83.jpeg"/><Relationship Id="rId9" Type="http://schemas.openxmlformats.org/officeDocument/2006/relationships/image" Target="../media/image87.jpeg"/><Relationship Id="rId14" Type="http://schemas.openxmlformats.org/officeDocument/2006/relationships/image" Target="../media/image9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10" Type="http://schemas.openxmlformats.org/officeDocument/2006/relationships/image" Target="../media/image105.jpeg"/><Relationship Id="rId4" Type="http://schemas.openxmlformats.org/officeDocument/2006/relationships/image" Target="../media/image100.jpeg"/><Relationship Id="rId9" Type="http://schemas.openxmlformats.org/officeDocument/2006/relationships/image" Target="../media/image10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110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13" Type="http://schemas.openxmlformats.org/officeDocument/2006/relationships/image" Target="../media/image1.png"/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12" Type="http://schemas.openxmlformats.org/officeDocument/2006/relationships/image" Target="../media/image125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11" Type="http://schemas.openxmlformats.org/officeDocument/2006/relationships/image" Target="../media/image124.jpeg"/><Relationship Id="rId5" Type="http://schemas.openxmlformats.org/officeDocument/2006/relationships/image" Target="../media/image11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jpe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906000" cy="3218190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02045" y="2294860"/>
            <a:ext cx="490395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215B9B"/>
                </a:solidFill>
                <a:latin typeface="Arial Black" panose="020B0A04020102020204" pitchFamily="34" charset="0"/>
              </a:rPr>
              <a:t>по ФИЗИКЕ</a:t>
            </a:r>
            <a:endParaRPr lang="en-US" sz="5400" b="1" dirty="0">
              <a:solidFill>
                <a:srgbClr val="215B9B"/>
              </a:solidFill>
              <a:latin typeface="Arial Black" panose="020B0A04020102020204" pitchFamily="34" charset="0"/>
              <a:sym typeface="Arial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2400" y="350620"/>
            <a:ext cx="8987555" cy="1569660"/>
            <a:chOff x="201956" y="170814"/>
            <a:chExt cx="8987555" cy="156966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01956" y="170814"/>
              <a:ext cx="66818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ЦИФРОВАЯ ЛАБОРАТОРИЯ</a:t>
              </a:r>
              <a:endParaRPr lang="ru-RU" sz="48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9" name="Picture 3" descr="Z:\@МАРКЕТИНГ\Поставщики\PASCO\Графика\2018 New Products Images\PASCO Logos\PASCO\pasco_logo_2017_white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39" b="20426"/>
            <a:stretch/>
          </p:blipFill>
          <p:spPr bwMode="auto">
            <a:xfrm>
              <a:off x="5601080" y="700131"/>
              <a:ext cx="3588431" cy="933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" r="5505"/>
          <a:stretch/>
        </p:blipFill>
        <p:spPr>
          <a:xfrm>
            <a:off x="92400" y="3301588"/>
            <a:ext cx="4842933" cy="34717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2"/>
          <a:stretch/>
        </p:blipFill>
        <p:spPr>
          <a:xfrm flipH="1">
            <a:off x="5002045" y="3301588"/>
            <a:ext cx="4827755" cy="34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3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Рисунок 1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>
            <a:off x="1372414" y="3296342"/>
            <a:ext cx="2270688" cy="1827533"/>
          </a:xfrm>
          <a:prstGeom prst="rect">
            <a:avLst/>
          </a:prstGeom>
        </p:spPr>
      </p:pic>
      <p:pic>
        <p:nvPicPr>
          <p:cNvPr id="129" name="Рисунок 1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" t="4829" r="2123" b="7390"/>
          <a:stretch/>
        </p:blipFill>
        <p:spPr>
          <a:xfrm>
            <a:off x="3344780" y="3296342"/>
            <a:ext cx="1202268" cy="560266"/>
          </a:xfrm>
          <a:prstGeom prst="rect">
            <a:avLst/>
          </a:prstGeom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956" y="4025620"/>
            <a:ext cx="1157817" cy="1058576"/>
          </a:xfrm>
          <a:prstGeom prst="rect">
            <a:avLst/>
          </a:prstGeom>
        </p:spPr>
      </p:pic>
      <p:pic>
        <p:nvPicPr>
          <p:cNvPr id="135" name="Рисунок 1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 rot="16200000">
            <a:off x="-573900" y="3939411"/>
            <a:ext cx="2540000" cy="97080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физике для ученика. Базовый беспроводной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5925120" y="674660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690135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8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7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35</a:t>
              </a:r>
              <a:endParaRPr lang="ru-RU" sz="1400" dirty="0"/>
            </a:p>
          </p:txBody>
        </p:sp>
      </p:grpSp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036249" y="4706302"/>
            <a:ext cx="288032" cy="260158"/>
          </a:xfrm>
          <a:prstGeom prst="rect">
            <a:avLst/>
          </a:prstGeom>
        </p:spPr>
      </p:pic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889844"/>
              </p:ext>
            </p:extLst>
          </p:nvPr>
        </p:nvGraphicFramePr>
        <p:xfrm>
          <a:off x="201000" y="733162"/>
          <a:ext cx="5647561" cy="2201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779"/>
                <a:gridCol w="486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77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давления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света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силы тока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Smart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-тележка по динамике (красная)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USB-Bluetooth 4.0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grpSp>
        <p:nvGrpSpPr>
          <p:cNvPr id="91" name="Группа 90"/>
          <p:cNvGrpSpPr/>
          <p:nvPr/>
        </p:nvGrpSpPr>
        <p:grpSpPr>
          <a:xfrm>
            <a:off x="552083" y="4156268"/>
            <a:ext cx="288032" cy="307777"/>
            <a:chOff x="7718918" y="3847564"/>
            <a:chExt cx="288032" cy="307777"/>
          </a:xfrm>
        </p:grpSpPr>
        <p:sp>
          <p:nvSpPr>
            <p:cNvPr id="92" name="Овал 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1392942" y="3445263"/>
            <a:ext cx="288032" cy="307777"/>
            <a:chOff x="7718918" y="3847564"/>
            <a:chExt cx="288032" cy="307777"/>
          </a:xfrm>
        </p:grpSpPr>
        <p:sp>
          <p:nvSpPr>
            <p:cNvPr id="98" name="Овал 9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3200764" y="3445263"/>
            <a:ext cx="288032" cy="307777"/>
            <a:chOff x="7718918" y="3847564"/>
            <a:chExt cx="288032" cy="307777"/>
          </a:xfrm>
        </p:grpSpPr>
        <p:sp>
          <p:nvSpPr>
            <p:cNvPr id="104" name="Овал 10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3746711" y="4156268"/>
            <a:ext cx="288032" cy="307777"/>
            <a:chOff x="7718918" y="3847564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4" name="Рисунок 13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5142930" y="3296342"/>
            <a:ext cx="808233" cy="1296746"/>
          </a:xfrm>
          <a:prstGeom prst="rect">
            <a:avLst/>
          </a:prstGeom>
        </p:spPr>
      </p:pic>
      <p:pic>
        <p:nvPicPr>
          <p:cNvPr id="130" name="Рисунок 12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" t="6420" r="5106" b="7284"/>
          <a:stretch/>
        </p:blipFill>
        <p:spPr>
          <a:xfrm>
            <a:off x="6783505" y="4623130"/>
            <a:ext cx="1888680" cy="1002420"/>
          </a:xfrm>
          <a:prstGeom prst="rect">
            <a:avLst/>
          </a:prstGeom>
        </p:spPr>
      </p:pic>
      <p:pic>
        <p:nvPicPr>
          <p:cNvPr id="131" name="Рисунок 13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21228" r="10521" b="45556"/>
          <a:stretch/>
        </p:blipFill>
        <p:spPr>
          <a:xfrm rot="17167904">
            <a:off x="5247388" y="4446854"/>
            <a:ext cx="1994827" cy="462852"/>
          </a:xfrm>
          <a:prstGeom prst="rect">
            <a:avLst/>
          </a:prstGeom>
        </p:spPr>
      </p:pic>
      <p:grpSp>
        <p:nvGrpSpPr>
          <p:cNvPr id="137" name="Группа 136"/>
          <p:cNvGrpSpPr/>
          <p:nvPr/>
        </p:nvGrpSpPr>
        <p:grpSpPr>
          <a:xfrm>
            <a:off x="6735220" y="4558358"/>
            <a:ext cx="288032" cy="307777"/>
            <a:chOff x="7718918" y="3847564"/>
            <a:chExt cx="288032" cy="307777"/>
          </a:xfrm>
        </p:grpSpPr>
        <p:sp>
          <p:nvSpPr>
            <p:cNvPr id="138" name="Овал 13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8843386" y="4614349"/>
            <a:ext cx="288032" cy="307777"/>
            <a:chOff x="7718918" y="3847564"/>
            <a:chExt cx="288032" cy="307777"/>
          </a:xfrm>
        </p:grpSpPr>
        <p:sp>
          <p:nvSpPr>
            <p:cNvPr id="141" name="Овал 14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6248400" y="4156268"/>
            <a:ext cx="288032" cy="307777"/>
            <a:chOff x="7718918" y="3847564"/>
            <a:chExt cx="288032" cy="307777"/>
          </a:xfrm>
        </p:grpSpPr>
        <p:sp>
          <p:nvSpPr>
            <p:cNvPr id="144" name="Овал 14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4966182" y="3445263"/>
            <a:ext cx="288032" cy="307777"/>
            <a:chOff x="7718918" y="3847564"/>
            <a:chExt cx="288032" cy="307777"/>
          </a:xfrm>
        </p:grpSpPr>
        <p:sp>
          <p:nvSpPr>
            <p:cNvPr id="113" name="Овал 11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9" name="Прямоугольник 148"/>
          <p:cNvSpPr/>
          <p:nvPr/>
        </p:nvSpPr>
        <p:spPr>
          <a:xfrm>
            <a:off x="1221874" y="6566149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6267118" y="6566149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151" name="Группа 150"/>
          <p:cNvGrpSpPr/>
          <p:nvPr/>
        </p:nvGrpSpPr>
        <p:grpSpPr>
          <a:xfrm>
            <a:off x="3321" y="6012152"/>
            <a:ext cx="9890371" cy="338554"/>
            <a:chOff x="14896" y="6015690"/>
            <a:chExt cx="4942553" cy="338554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14896" y="6018128"/>
              <a:ext cx="4942553" cy="333678"/>
            </a:xfrm>
            <a:prstGeom prst="rect">
              <a:avLst/>
            </a:prstGeom>
            <a:solidFill>
              <a:srgbClr val="215B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154" name="Группа 153"/>
          <p:cNvGrpSpPr/>
          <p:nvPr/>
        </p:nvGrpSpPr>
        <p:grpSpPr>
          <a:xfrm>
            <a:off x="-76720" y="6305312"/>
            <a:ext cx="5088916" cy="276999"/>
            <a:chOff x="-129481" y="6306408"/>
            <a:chExt cx="5088916" cy="276999"/>
          </a:xfrm>
        </p:grpSpPr>
        <p:sp>
          <p:nvSpPr>
            <p:cNvPr id="155" name="Прямоугольник 154"/>
            <p:cNvSpPr/>
            <p:nvPr/>
          </p:nvSpPr>
          <p:spPr>
            <a:xfrm>
              <a:off x="-49441" y="6326107"/>
              <a:ext cx="5008876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-129481" y="6306408"/>
              <a:ext cx="508891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5012196" y="6305312"/>
            <a:ext cx="4881496" cy="276999"/>
            <a:chOff x="215434" y="6309824"/>
            <a:chExt cx="4881496" cy="276999"/>
          </a:xfrm>
        </p:grpSpPr>
        <p:sp>
          <p:nvSpPr>
            <p:cNvPr id="158" name="Прямоугольник 157"/>
            <p:cNvSpPr/>
            <p:nvPr/>
          </p:nvSpPr>
          <p:spPr>
            <a:xfrm>
              <a:off x="215434" y="6329102"/>
              <a:ext cx="4881496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215434" y="6309824"/>
              <a:ext cx="488149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65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8492" y="2799441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800" y="2917551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46" name="Группа 145"/>
          <p:cNvGrpSpPr/>
          <p:nvPr/>
        </p:nvGrpSpPr>
        <p:grpSpPr>
          <a:xfrm>
            <a:off x="6735220" y="3037972"/>
            <a:ext cx="288032" cy="307777"/>
            <a:chOff x="7718918" y="3847564"/>
            <a:chExt cx="288032" cy="307777"/>
          </a:xfrm>
        </p:grpSpPr>
        <p:sp>
          <p:nvSpPr>
            <p:cNvPr id="147" name="Овал 14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38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gaytsev\Downloads\PS-2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478" y="5022174"/>
            <a:ext cx="1958435" cy="8745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C:\Users\nagaytsev\Downloads\67313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570" y="5372436"/>
            <a:ext cx="1257428" cy="54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Рисунок 8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1846228" y="3595218"/>
            <a:ext cx="2514171" cy="960936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1729" r="36787" b="3951"/>
          <a:stretch/>
        </p:blipFill>
        <p:spPr>
          <a:xfrm>
            <a:off x="1138209" y="4756016"/>
            <a:ext cx="385679" cy="1207620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58" y="4270567"/>
            <a:ext cx="481991" cy="1693069"/>
          </a:xfrm>
          <a:prstGeom prst="rect">
            <a:avLst/>
          </a:prstGeom>
        </p:spPr>
      </p:pic>
      <p:pic>
        <p:nvPicPr>
          <p:cNvPr id="133" name="Рисунок 13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>
            <a:off x="4434020" y="3449062"/>
            <a:ext cx="2270688" cy="1827533"/>
          </a:xfrm>
          <a:prstGeom prst="rect">
            <a:avLst/>
          </a:prstGeom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29" y="4838105"/>
            <a:ext cx="1157817" cy="105857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физике для ученика. </a:t>
            </a:r>
            <a:r>
              <a:rPr lang="ru-RU" b="1" dirty="0" smtClean="0">
                <a:solidFill>
                  <a:schemeClr val="bg1"/>
                </a:solidFill>
              </a:rPr>
              <a:t>Базовый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925120" y="674660"/>
            <a:ext cx="4106625" cy="1470804"/>
            <a:chOff x="5630472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630472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690136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630472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2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630472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8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630472" y="1080565"/>
              <a:ext cx="41066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39</a:t>
              </a:r>
              <a:endParaRPr lang="ru-RU" sz="1400" dirty="0"/>
            </a:p>
          </p:txBody>
        </p:sp>
      </p:grpSp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8667913" y="5107235"/>
            <a:ext cx="288032" cy="260158"/>
          </a:xfrm>
          <a:prstGeom prst="rect">
            <a:avLst/>
          </a:prstGeom>
        </p:spPr>
      </p:pic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43353"/>
              </p:ext>
            </p:extLst>
          </p:nvPr>
        </p:nvGraphicFramePr>
        <p:xfrm>
          <a:off x="201000" y="733162"/>
          <a:ext cx="5688000" cy="2585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86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движения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магнитного поля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мультидатчик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по физике (Т/З/С)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давления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силы тока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862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Зонд для датчика температуры высокочувствительный (-30 - +105) (3 шт.)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Кабель-удлинитель для датчиков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USB-Bluetooth 4.0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grpSp>
        <p:nvGrpSpPr>
          <p:cNvPr id="97" name="Группа 96"/>
          <p:cNvGrpSpPr/>
          <p:nvPr/>
        </p:nvGrpSpPr>
        <p:grpSpPr>
          <a:xfrm>
            <a:off x="374374" y="4563140"/>
            <a:ext cx="288032" cy="307777"/>
            <a:chOff x="7718918" y="3847564"/>
            <a:chExt cx="288032" cy="307777"/>
          </a:xfrm>
        </p:grpSpPr>
        <p:sp>
          <p:nvSpPr>
            <p:cNvPr id="98" name="Овал 9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958424" y="4741423"/>
            <a:ext cx="288032" cy="307777"/>
            <a:chOff x="7718918" y="3847564"/>
            <a:chExt cx="288032" cy="307777"/>
          </a:xfrm>
        </p:grpSpPr>
        <p:sp>
          <p:nvSpPr>
            <p:cNvPr id="104" name="Овал 10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3102696" y="4985695"/>
            <a:ext cx="288032" cy="307777"/>
            <a:chOff x="7718918" y="3847564"/>
            <a:chExt cx="288032" cy="307777"/>
          </a:xfrm>
        </p:grpSpPr>
        <p:sp>
          <p:nvSpPr>
            <p:cNvPr id="138" name="Овал 13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4996570" y="5314407"/>
            <a:ext cx="288032" cy="307777"/>
            <a:chOff x="7718918" y="3847564"/>
            <a:chExt cx="288032" cy="307777"/>
          </a:xfrm>
        </p:grpSpPr>
        <p:sp>
          <p:nvSpPr>
            <p:cNvPr id="141" name="Овал 14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4360399" y="3692371"/>
            <a:ext cx="288032" cy="307777"/>
            <a:chOff x="7718918" y="3847564"/>
            <a:chExt cx="288032" cy="307777"/>
          </a:xfrm>
        </p:grpSpPr>
        <p:sp>
          <p:nvSpPr>
            <p:cNvPr id="144" name="Овал 14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1990243" y="3692371"/>
            <a:ext cx="288032" cy="307777"/>
            <a:chOff x="7718918" y="3847564"/>
            <a:chExt cx="288032" cy="307777"/>
          </a:xfrm>
        </p:grpSpPr>
        <p:sp>
          <p:nvSpPr>
            <p:cNvPr id="113" name="Овал 11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Группа 145"/>
          <p:cNvGrpSpPr/>
          <p:nvPr/>
        </p:nvGrpSpPr>
        <p:grpSpPr>
          <a:xfrm>
            <a:off x="6742139" y="5023581"/>
            <a:ext cx="288032" cy="307777"/>
            <a:chOff x="7718918" y="3847564"/>
            <a:chExt cx="288032" cy="307777"/>
          </a:xfrm>
        </p:grpSpPr>
        <p:sp>
          <p:nvSpPr>
            <p:cNvPr id="147" name="Овал 14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4974348" y="6556475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(1 шт.)</a:t>
            </a:r>
            <a:endParaRPr lang="ru-RU" sz="1200" b="1" i="1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17585" y="6556475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472906" y="6556475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215B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73" name="Прямоугольник 72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4951017" y="6308850"/>
            <a:ext cx="4943229" cy="276999"/>
            <a:chOff x="4951016" y="6308850"/>
            <a:chExt cx="4943229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1990243" y="4599935"/>
            <a:ext cx="808233" cy="1296746"/>
          </a:xfrm>
          <a:prstGeom prst="rect">
            <a:avLst/>
          </a:prstGeom>
        </p:spPr>
      </p:pic>
      <p:grpSp>
        <p:nvGrpSpPr>
          <p:cNvPr id="109" name="Группа 108"/>
          <p:cNvGrpSpPr/>
          <p:nvPr/>
        </p:nvGrpSpPr>
        <p:grpSpPr>
          <a:xfrm>
            <a:off x="1846228" y="4665307"/>
            <a:ext cx="288032" cy="307777"/>
            <a:chOff x="7718918" y="3847564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8395145" y="4869693"/>
            <a:ext cx="560918" cy="312931"/>
            <a:chOff x="7675375" y="3832537"/>
            <a:chExt cx="560918" cy="312931"/>
          </a:xfrm>
        </p:grpSpPr>
        <p:sp>
          <p:nvSpPr>
            <p:cNvPr id="106" name="Овал 10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3" name="Рисунок 9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662406" y="3437097"/>
            <a:ext cx="995688" cy="1043259"/>
          </a:xfrm>
          <a:prstGeom prst="rect">
            <a:avLst/>
          </a:prstGeom>
        </p:spPr>
      </p:pic>
      <p:grpSp>
        <p:nvGrpSpPr>
          <p:cNvPr id="91" name="Группа 90"/>
          <p:cNvGrpSpPr/>
          <p:nvPr/>
        </p:nvGrpSpPr>
        <p:grpSpPr>
          <a:xfrm>
            <a:off x="568333" y="3692371"/>
            <a:ext cx="288032" cy="307777"/>
            <a:chOff x="7718918" y="3847564"/>
            <a:chExt cx="288032" cy="307777"/>
          </a:xfrm>
        </p:grpSpPr>
        <p:sp>
          <p:nvSpPr>
            <p:cNvPr id="92" name="Овал 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0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688" y="2686404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996" y="2804514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82" name="Группа 81"/>
          <p:cNvGrpSpPr/>
          <p:nvPr/>
        </p:nvGrpSpPr>
        <p:grpSpPr>
          <a:xfrm>
            <a:off x="7311170" y="2958420"/>
            <a:ext cx="505825" cy="307777"/>
            <a:chOff x="7679879" y="3847563"/>
            <a:chExt cx="505825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2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C:\Users\nagaytsev\Downloads\PS-2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534" y="5268884"/>
            <a:ext cx="1738188" cy="77615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nagaytsev\Downloads\RS437_PS-2158-hp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40" t="-10113" r="4540" b="10113"/>
          <a:stretch/>
        </p:blipFill>
        <p:spPr bwMode="auto">
          <a:xfrm rot="16200000">
            <a:off x="8817813" y="4860675"/>
            <a:ext cx="551968" cy="162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C:\Users\nagaytsev\Downloads\ME-98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631" y="3607303"/>
            <a:ext cx="874744" cy="177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nagaytsev\Downloads\ME-98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812" y="3607303"/>
            <a:ext cx="874744" cy="177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4" name="Группа 133"/>
          <p:cNvGrpSpPr/>
          <p:nvPr/>
        </p:nvGrpSpPr>
        <p:grpSpPr>
          <a:xfrm>
            <a:off x="7676651" y="3656184"/>
            <a:ext cx="505825" cy="307777"/>
            <a:chOff x="7679879" y="3847563"/>
            <a:chExt cx="505825" cy="307777"/>
          </a:xfrm>
        </p:grpSpPr>
        <p:sp>
          <p:nvSpPr>
            <p:cNvPr id="135" name="Овал 13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9" name="Прямоугольник 148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8" name="Рисунок 1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6093681" y="3402591"/>
            <a:ext cx="777051" cy="814176"/>
          </a:xfrm>
          <a:prstGeom prst="rect">
            <a:avLst/>
          </a:prstGeom>
        </p:spPr>
      </p:pic>
      <p:pic>
        <p:nvPicPr>
          <p:cNvPr id="114" name="Рисунок 1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" t="4829" r="2123" b="7390"/>
          <a:stretch/>
        </p:blipFill>
        <p:spPr>
          <a:xfrm>
            <a:off x="4573801" y="4348313"/>
            <a:ext cx="888212" cy="413914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6954" r="4835" b="7321"/>
          <a:stretch/>
        </p:blipFill>
        <p:spPr>
          <a:xfrm rot="1173481">
            <a:off x="3419861" y="4700751"/>
            <a:ext cx="1677539" cy="1350145"/>
          </a:xfrm>
          <a:prstGeom prst="rect">
            <a:avLst/>
          </a:prstGeom>
        </p:spPr>
      </p:pic>
      <p:pic>
        <p:nvPicPr>
          <p:cNvPr id="108" name="Рисунок 10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7249" b="15151"/>
          <a:stretch/>
        </p:blipFill>
        <p:spPr>
          <a:xfrm>
            <a:off x="1454623" y="5185295"/>
            <a:ext cx="1876502" cy="717214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11404" r="5051" b="11170"/>
          <a:stretch/>
        </p:blipFill>
        <p:spPr>
          <a:xfrm>
            <a:off x="2820718" y="4348313"/>
            <a:ext cx="808778" cy="514819"/>
          </a:xfrm>
          <a:prstGeom prst="rect">
            <a:avLst/>
          </a:prstGeom>
        </p:spPr>
      </p:pic>
      <p:pic>
        <p:nvPicPr>
          <p:cNvPr id="84" name="Picture 2" descr="PS3701_ENLRG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/>
          <a:stretch/>
        </p:blipFill>
        <p:spPr bwMode="auto">
          <a:xfrm>
            <a:off x="14164" y="4348313"/>
            <a:ext cx="1431859" cy="134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57932"/>
              </p:ext>
            </p:extLst>
          </p:nvPr>
        </p:nvGraphicFramePr>
        <p:xfrm>
          <a:off x="202927" y="733162"/>
          <a:ext cx="5688000" cy="3548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86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Комплект: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Smart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-ворота и ворота оптические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Smart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-тележка по динамике (красная)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Аналоговый датчик звука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давления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света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силы тока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движения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датчик магнитного поля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Цифровой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мультидатчик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температуры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Штатив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для крепления оптических ворот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Кабель-удлинитель для датчиков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14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Аналоговый адаптер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15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Адаптер 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USB-Bluetooth 4.0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482076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16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pic>
        <p:nvPicPr>
          <p:cNvPr id="87" name="Рисунок 8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94681" y="2468726"/>
            <a:ext cx="397668" cy="1396872"/>
          </a:xfrm>
          <a:prstGeom prst="rect">
            <a:avLst/>
          </a:prstGeom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69" y="5244612"/>
            <a:ext cx="812085" cy="74247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физике для ученика. Профильный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5925120" y="674660"/>
            <a:ext cx="4106625" cy="1470804"/>
            <a:chOff x="6069975" y="764704"/>
            <a:chExt cx="4106625" cy="147080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6069975" y="1611869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698779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6069975" y="1927731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6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069975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11   </a:t>
              </a:r>
              <a:endParaRPr lang="ru-RU" sz="14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6069975" y="1080565"/>
              <a:ext cx="291565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65</a:t>
              </a:r>
              <a:endParaRPr lang="ru-RU" sz="1400" dirty="0"/>
            </a:p>
          </p:txBody>
        </p:sp>
      </p:grpSp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457548" y="3933341"/>
            <a:ext cx="288032" cy="260158"/>
          </a:xfrm>
          <a:prstGeom prst="rect">
            <a:avLst/>
          </a:prstGeom>
        </p:spPr>
      </p:pic>
      <p:grpSp>
        <p:nvGrpSpPr>
          <p:cNvPr id="91" name="Группа 90"/>
          <p:cNvGrpSpPr/>
          <p:nvPr/>
        </p:nvGrpSpPr>
        <p:grpSpPr>
          <a:xfrm>
            <a:off x="586077" y="4417383"/>
            <a:ext cx="288032" cy="307777"/>
            <a:chOff x="7718918" y="3847564"/>
            <a:chExt cx="288032" cy="307777"/>
          </a:xfrm>
        </p:grpSpPr>
        <p:sp>
          <p:nvSpPr>
            <p:cNvPr id="92" name="Овал 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2754028" y="4417383"/>
            <a:ext cx="288032" cy="307777"/>
            <a:chOff x="7718918" y="3847564"/>
            <a:chExt cx="288032" cy="307777"/>
          </a:xfrm>
        </p:grpSpPr>
        <p:sp>
          <p:nvSpPr>
            <p:cNvPr id="104" name="Овал 10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4972471" y="5304456"/>
            <a:ext cx="288032" cy="307777"/>
            <a:chOff x="7718918" y="3847564"/>
            <a:chExt cx="288032" cy="307777"/>
          </a:xfrm>
        </p:grpSpPr>
        <p:sp>
          <p:nvSpPr>
            <p:cNvPr id="138" name="Овал 13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4384630" y="4417383"/>
            <a:ext cx="288032" cy="307777"/>
            <a:chOff x="7718918" y="3847564"/>
            <a:chExt cx="288032" cy="307777"/>
          </a:xfrm>
        </p:grpSpPr>
        <p:sp>
          <p:nvSpPr>
            <p:cNvPr id="144" name="Овал 14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3522811" y="5162380"/>
            <a:ext cx="288032" cy="307777"/>
            <a:chOff x="7718918" y="3847564"/>
            <a:chExt cx="288032" cy="307777"/>
          </a:xfrm>
        </p:grpSpPr>
        <p:sp>
          <p:nvSpPr>
            <p:cNvPr id="113" name="Овал 11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4974348" y="6556475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</a:t>
            </a:r>
            <a:r>
              <a:rPr lang="ru-RU" sz="1200" b="1" i="1" dirty="0"/>
              <a:t>2 шт.) или </a:t>
            </a:r>
            <a:r>
              <a:rPr lang="en-US" sz="1200" b="1" i="1" dirty="0" err="1"/>
              <a:t>SPARKlink</a:t>
            </a:r>
            <a:r>
              <a:rPr lang="en-US" sz="1200" b="1" i="1" dirty="0"/>
              <a:t> Air </a:t>
            </a:r>
            <a:r>
              <a:rPr lang="ru-RU" sz="1200" b="1" i="1" dirty="0"/>
              <a:t>(1 шт.)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7585" y="6556475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472906" y="6556475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2 </a:t>
            </a:r>
            <a:r>
              <a:rPr lang="ru-RU" sz="1200" b="1" i="1" dirty="0" smtClean="0"/>
              <a:t>кейса </a:t>
            </a:r>
            <a:r>
              <a:rPr lang="ru-RU" sz="1200" b="1" i="1" dirty="0"/>
              <a:t>для </a:t>
            </a:r>
            <a:r>
              <a:rPr lang="ru-RU" sz="1200" b="1" i="1" dirty="0" smtClean="0"/>
              <a:t>хранения, малых </a:t>
            </a:r>
            <a:endParaRPr lang="ru-RU" sz="1200" b="1" i="1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215B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73" name="Прямоугольник 72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4951017" y="6308850"/>
            <a:ext cx="4943229" cy="276999"/>
            <a:chOff x="4951016" y="6308850"/>
            <a:chExt cx="4943229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2406393" y="5162380"/>
            <a:ext cx="288032" cy="307777"/>
            <a:chOff x="7718918" y="3847564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9268410" y="3739299"/>
            <a:ext cx="560918" cy="312931"/>
            <a:chOff x="7675375" y="3832537"/>
            <a:chExt cx="560918" cy="312931"/>
          </a:xfrm>
        </p:grpSpPr>
        <p:sp>
          <p:nvSpPr>
            <p:cNvPr id="106" name="Овал 10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5" name="Рисунок 11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5546321" y="4328268"/>
            <a:ext cx="597106" cy="958010"/>
          </a:xfrm>
          <a:prstGeom prst="rect">
            <a:avLst/>
          </a:prstGeom>
        </p:spPr>
      </p:pic>
      <p:pic>
        <p:nvPicPr>
          <p:cNvPr id="116" name="Рисунок 11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5844874" y="4494595"/>
            <a:ext cx="597106" cy="958010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8" b="12851"/>
          <a:stretch/>
        </p:blipFill>
        <p:spPr>
          <a:xfrm rot="16200000">
            <a:off x="6151397" y="2020632"/>
            <a:ext cx="819172" cy="1168729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" t="6420" r="5106" b="7284"/>
          <a:stretch/>
        </p:blipFill>
        <p:spPr>
          <a:xfrm>
            <a:off x="1446023" y="4348313"/>
            <a:ext cx="1274279" cy="676326"/>
          </a:xfrm>
          <a:prstGeom prst="rect">
            <a:avLst/>
          </a:prstGeom>
        </p:spPr>
      </p:pic>
      <p:grpSp>
        <p:nvGrpSpPr>
          <p:cNvPr id="122" name="Группа 121"/>
          <p:cNvGrpSpPr/>
          <p:nvPr/>
        </p:nvGrpSpPr>
        <p:grpSpPr>
          <a:xfrm>
            <a:off x="1383811" y="4417383"/>
            <a:ext cx="288032" cy="307777"/>
            <a:chOff x="7718918" y="3847564"/>
            <a:chExt cx="288032" cy="307777"/>
          </a:xfrm>
        </p:grpSpPr>
        <p:sp>
          <p:nvSpPr>
            <p:cNvPr id="123" name="Овал 12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5402305" y="4785140"/>
            <a:ext cx="288032" cy="307777"/>
            <a:chOff x="7718918" y="3847564"/>
            <a:chExt cx="288032" cy="307777"/>
          </a:xfrm>
        </p:grpSpPr>
        <p:sp>
          <p:nvSpPr>
            <p:cNvPr id="141" name="Овал 14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5906829" y="3021713"/>
            <a:ext cx="391027" cy="307777"/>
            <a:chOff x="6353986" y="2937176"/>
            <a:chExt cx="391027" cy="307777"/>
          </a:xfrm>
        </p:grpSpPr>
        <p:sp>
          <p:nvSpPr>
            <p:cNvPr id="127" name="Овал 126"/>
            <p:cNvSpPr/>
            <p:nvPr/>
          </p:nvSpPr>
          <p:spPr>
            <a:xfrm>
              <a:off x="6405483" y="2947048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6353986" y="2937176"/>
              <a:ext cx="3910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Группа 129"/>
          <p:cNvGrpSpPr/>
          <p:nvPr/>
        </p:nvGrpSpPr>
        <p:grpSpPr>
          <a:xfrm>
            <a:off x="5924136" y="2461285"/>
            <a:ext cx="356412" cy="307777"/>
            <a:chOff x="7679880" y="3847563"/>
            <a:chExt cx="356412" cy="307777"/>
          </a:xfrm>
        </p:grpSpPr>
        <p:sp>
          <p:nvSpPr>
            <p:cNvPr id="131" name="Овал 13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7679880" y="3847563"/>
              <a:ext cx="35641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4" name="Группа 153"/>
          <p:cNvGrpSpPr/>
          <p:nvPr/>
        </p:nvGrpSpPr>
        <p:grpSpPr>
          <a:xfrm>
            <a:off x="7170982" y="5402529"/>
            <a:ext cx="505825" cy="307777"/>
            <a:chOff x="7679879" y="3847563"/>
            <a:chExt cx="505825" cy="307777"/>
          </a:xfrm>
        </p:grpSpPr>
        <p:sp>
          <p:nvSpPr>
            <p:cNvPr id="155" name="Овал 15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8552470" y="5452328"/>
            <a:ext cx="505825" cy="307777"/>
            <a:chOff x="7679879" y="3847563"/>
            <a:chExt cx="505825" cy="307777"/>
          </a:xfrm>
        </p:grpSpPr>
        <p:sp>
          <p:nvSpPr>
            <p:cNvPr id="152" name="Овал 15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9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9819" y="2195411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9" name="Рисунок 128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127" y="2313521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57" name="Группа 156"/>
          <p:cNvGrpSpPr/>
          <p:nvPr/>
        </p:nvGrpSpPr>
        <p:grpSpPr>
          <a:xfrm>
            <a:off x="7445419" y="2416015"/>
            <a:ext cx="560918" cy="312931"/>
            <a:chOff x="7675375" y="3832537"/>
            <a:chExt cx="560918" cy="312931"/>
          </a:xfrm>
        </p:grpSpPr>
        <p:sp>
          <p:nvSpPr>
            <p:cNvPr id="158" name="Овал 15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7" name="Рисунок 116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041" b="100000" l="8081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6471552" y="3607303"/>
            <a:ext cx="777051" cy="814176"/>
          </a:xfrm>
          <a:prstGeom prst="rect">
            <a:avLst/>
          </a:prstGeom>
        </p:spPr>
      </p:pic>
      <p:grpSp>
        <p:nvGrpSpPr>
          <p:cNvPr id="146" name="Группа 145"/>
          <p:cNvGrpSpPr/>
          <p:nvPr/>
        </p:nvGrpSpPr>
        <p:grpSpPr>
          <a:xfrm>
            <a:off x="5958326" y="3445263"/>
            <a:ext cx="288032" cy="307777"/>
            <a:chOff x="7718918" y="3847564"/>
            <a:chExt cx="288032" cy="307777"/>
          </a:xfrm>
        </p:grpSpPr>
        <p:sp>
          <p:nvSpPr>
            <p:cNvPr id="147" name="Овал 14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1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3" descr="C:\Users\nagaytsev\Downloads\PS-26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65983" y="3613187"/>
            <a:ext cx="622344" cy="8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2" descr="C:\Users\nagaytsev\Downloads\ME-98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966" y="4299791"/>
            <a:ext cx="610380" cy="124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C:\Users\nagaytsev\Downloads\ME-98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993" y="4292576"/>
            <a:ext cx="610380" cy="124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Рисунок 15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t="32124" r="10893" b="12831"/>
          <a:stretch/>
        </p:blipFill>
        <p:spPr>
          <a:xfrm>
            <a:off x="938229" y="4868524"/>
            <a:ext cx="742153" cy="1090740"/>
          </a:xfrm>
          <a:prstGeom prst="rect">
            <a:avLst/>
          </a:prstGeom>
        </p:spPr>
      </p:pic>
      <p:pic>
        <p:nvPicPr>
          <p:cNvPr id="166" name="Рисунок 16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76" y="4585814"/>
            <a:ext cx="876830" cy="801673"/>
          </a:xfrm>
          <a:prstGeom prst="rect">
            <a:avLst/>
          </a:prstGeom>
        </p:spPr>
      </p:pic>
      <p:pic>
        <p:nvPicPr>
          <p:cNvPr id="170" name="Picture 2" descr="PS3701_ENLRG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/>
          <a:stretch/>
        </p:blipFill>
        <p:spPr bwMode="auto">
          <a:xfrm>
            <a:off x="4879725" y="4846943"/>
            <a:ext cx="1247933" cy="117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3" descr="C:\Users\nagaytsev\Downloads\RS437_PS-2158-hpr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40" t="-10113" r="4540" b="10113"/>
          <a:stretch/>
        </p:blipFill>
        <p:spPr bwMode="auto">
          <a:xfrm rot="16200000">
            <a:off x="6759985" y="5019298"/>
            <a:ext cx="524829" cy="154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42829"/>
              </p:ext>
            </p:extLst>
          </p:nvPr>
        </p:nvGraphicFramePr>
        <p:xfrm>
          <a:off x="201000" y="648511"/>
          <a:ext cx="9648000" cy="26762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00"/>
                <a:gridCol w="4032000"/>
                <a:gridCol w="576000"/>
              </a:tblGrid>
              <a:tr h="1627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Аналоговый датчик звука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давления PASCO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Smart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-тележка по динамике (красная)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напряжения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движения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силы тока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магнитного поля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света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движения поворотный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Комплект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: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Smart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-ворота и ворота оптические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43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заряда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Штатив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для крепления оптических ворот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термопарный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(-200 - +1000)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Кабель оптический для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беспроводного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спектрометра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мультидатчик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температуры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Кабель-удлинитель для датчиков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альфа/бета/гамма радиации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Аналоговый 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абсолютного давления Двойной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USB-Bluetooth 4.0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2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Спектрометр беспроводной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силы, ускорения и наклона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0" y="-965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9" b="20426"/>
          <a:stretch/>
        </p:blipFill>
        <p:spPr bwMode="auto">
          <a:xfrm>
            <a:off x="7819701" y="-27384"/>
            <a:ext cx="2214763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1000" y="75982"/>
            <a:ext cx="7557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физике для учителя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974348" y="6554421"/>
            <a:ext cx="4931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/>
              <a:t>Интерфейсы: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(3 </a:t>
            </a:r>
            <a:r>
              <a:rPr lang="ru-RU" sz="1200" b="1" i="1" dirty="0"/>
              <a:t>шт</a:t>
            </a:r>
            <a:r>
              <a:rPr lang="ru-RU" sz="1200" b="1" i="1" dirty="0" smtClean="0"/>
              <a:t>.), или 550й </a:t>
            </a:r>
            <a:r>
              <a:rPr lang="ru-RU" sz="1200" b="1" i="1" dirty="0"/>
              <a:t>PASCO (1 шт</a:t>
            </a:r>
            <a:r>
              <a:rPr lang="ru-RU" sz="1200" b="1" i="1" dirty="0" smtClean="0"/>
              <a:t>.) и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(1 </a:t>
            </a:r>
            <a:r>
              <a:rPr lang="ru-RU" sz="1200" b="1" i="1" dirty="0"/>
              <a:t>шт</a:t>
            </a:r>
            <a:r>
              <a:rPr lang="ru-RU" sz="1200" b="1" i="1" dirty="0" smtClean="0"/>
              <a:t>.) </a:t>
            </a:r>
            <a:endParaRPr lang="ru-RU" sz="1200" b="1" i="1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17585" y="6554421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</a:t>
            </a:r>
            <a:r>
              <a:rPr lang="ru-RU" sz="1200" b="1" i="1" dirty="0" smtClean="0"/>
              <a:t> комплект</a:t>
            </a:r>
            <a:r>
              <a:rPr lang="en-US" sz="1200" b="1" i="1" dirty="0" smtClean="0"/>
              <a:t> </a:t>
            </a:r>
            <a:r>
              <a:rPr lang="ru-RU" sz="1200" b="1" i="1" dirty="0" smtClean="0"/>
              <a:t>датчиков</a:t>
            </a:r>
            <a:endParaRPr lang="ru-RU" sz="1200" b="1" i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472906" y="6554421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2 </a:t>
            </a:r>
            <a:r>
              <a:rPr lang="en-US" sz="1200" b="1" i="1" dirty="0"/>
              <a:t> </a:t>
            </a:r>
            <a:r>
              <a:rPr lang="ru-RU" sz="1200" b="1" i="1" dirty="0" smtClean="0"/>
              <a:t>кейса </a:t>
            </a:r>
            <a:r>
              <a:rPr lang="ru-RU" sz="1200" b="1" i="1" dirty="0"/>
              <a:t>для </a:t>
            </a:r>
            <a:r>
              <a:rPr lang="ru-RU" sz="1200" b="1" i="1" dirty="0" smtClean="0"/>
              <a:t>хранения, больших </a:t>
            </a:r>
            <a:endParaRPr lang="ru-RU" sz="1200" b="1" i="1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14164" y="6013636"/>
            <a:ext cx="4943285" cy="338554"/>
            <a:chOff x="14164" y="6015690"/>
            <a:chExt cx="4943285" cy="338554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215B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4953000" y="6017990"/>
            <a:ext cx="4941247" cy="338554"/>
            <a:chOff x="4953000" y="6020044"/>
            <a:chExt cx="4941247" cy="338554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-64411" y="6306796"/>
            <a:ext cx="2656648" cy="276999"/>
            <a:chOff x="-129480" y="6306408"/>
            <a:chExt cx="2656648" cy="276999"/>
          </a:xfrm>
        </p:grpSpPr>
        <p:sp>
          <p:nvSpPr>
            <p:cNvPr id="73" name="Прямоугольник 72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4951017" y="6306796"/>
            <a:ext cx="4943229" cy="276999"/>
            <a:chOff x="4951016" y="6308850"/>
            <a:chExt cx="4943229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406414" y="6306796"/>
            <a:ext cx="2656648" cy="276999"/>
            <a:chOff x="2440282" y="6309824"/>
            <a:chExt cx="2656648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86" name="Рисунок 8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 t="7019" r="6217" b="3201"/>
          <a:stretch/>
        </p:blipFill>
        <p:spPr>
          <a:xfrm rot="16200000">
            <a:off x="1616425" y="3969404"/>
            <a:ext cx="642083" cy="956704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18326" y="2874200"/>
            <a:ext cx="440960" cy="1548943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" t="6420" r="5106" b="7284"/>
          <a:stretch/>
        </p:blipFill>
        <p:spPr>
          <a:xfrm>
            <a:off x="813962" y="3416594"/>
            <a:ext cx="1275004" cy="676711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11404" r="5051" b="11170"/>
          <a:stretch/>
        </p:blipFill>
        <p:spPr>
          <a:xfrm>
            <a:off x="62686" y="3493394"/>
            <a:ext cx="739040" cy="470428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" t="17728" r="17662" b="12827"/>
          <a:stretch/>
        </p:blipFill>
        <p:spPr>
          <a:xfrm>
            <a:off x="3356232" y="3847428"/>
            <a:ext cx="1279527" cy="708741"/>
          </a:xfrm>
          <a:prstGeom prst="rect">
            <a:avLst/>
          </a:prstGeom>
        </p:spPr>
      </p:pic>
      <p:pic>
        <p:nvPicPr>
          <p:cNvPr id="149" name="Рисунок 14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2124639" y="3387318"/>
            <a:ext cx="678832" cy="711264"/>
          </a:xfrm>
          <a:prstGeom prst="rect">
            <a:avLst/>
          </a:prstGeom>
        </p:spPr>
      </p:pic>
      <p:pic>
        <p:nvPicPr>
          <p:cNvPr id="150" name="Рисунок 149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041" b="100000" l="8081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2539011" y="3467369"/>
            <a:ext cx="678832" cy="711264"/>
          </a:xfrm>
          <a:prstGeom prst="rect">
            <a:avLst/>
          </a:prstGeom>
        </p:spPr>
      </p:pic>
      <p:pic>
        <p:nvPicPr>
          <p:cNvPr id="154" name="Рисунок 153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0" r="-1" b="7504"/>
          <a:stretch/>
        </p:blipFill>
        <p:spPr>
          <a:xfrm>
            <a:off x="24629" y="4008163"/>
            <a:ext cx="1438910" cy="656283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8" b="12851"/>
          <a:stretch/>
        </p:blipFill>
        <p:spPr>
          <a:xfrm>
            <a:off x="29120" y="4682435"/>
            <a:ext cx="859411" cy="1226138"/>
          </a:xfrm>
          <a:prstGeom prst="rect">
            <a:avLst/>
          </a:prstGeom>
        </p:spPr>
      </p:pic>
      <p:pic>
        <p:nvPicPr>
          <p:cNvPr id="159" name="Рисунок 158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0" t="7437" r="4850" b="4428"/>
          <a:stretch/>
        </p:blipFill>
        <p:spPr>
          <a:xfrm>
            <a:off x="1805518" y="4955374"/>
            <a:ext cx="359566" cy="944227"/>
          </a:xfrm>
          <a:prstGeom prst="rect">
            <a:avLst/>
          </a:prstGeom>
        </p:spPr>
      </p:pic>
      <p:pic>
        <p:nvPicPr>
          <p:cNvPr id="160" name="Рисунок 159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4" t="2570" r="975"/>
          <a:stretch/>
        </p:blipFill>
        <p:spPr>
          <a:xfrm>
            <a:off x="2405413" y="5251480"/>
            <a:ext cx="1287506" cy="676475"/>
          </a:xfrm>
          <a:prstGeom prst="rect">
            <a:avLst/>
          </a:prstGeom>
        </p:spPr>
      </p:pic>
      <p:pic>
        <p:nvPicPr>
          <p:cNvPr id="161" name="Рисунок 160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2464644" y="4182294"/>
            <a:ext cx="597106" cy="958010"/>
          </a:xfrm>
          <a:prstGeom prst="rect">
            <a:avLst/>
          </a:prstGeom>
        </p:spPr>
      </p:pic>
      <p:pic>
        <p:nvPicPr>
          <p:cNvPr id="162" name="Рисунок 161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t="4567" r="12936" b="14815"/>
          <a:stretch/>
        </p:blipFill>
        <p:spPr>
          <a:xfrm>
            <a:off x="2892352" y="4253210"/>
            <a:ext cx="597106" cy="958010"/>
          </a:xfrm>
          <a:prstGeom prst="rect">
            <a:avLst/>
          </a:prstGeom>
        </p:spPr>
      </p:pic>
      <p:pic>
        <p:nvPicPr>
          <p:cNvPr id="164" name="Рисунок 163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7698" r="46457" b="15151"/>
          <a:stretch/>
        </p:blipFill>
        <p:spPr>
          <a:xfrm>
            <a:off x="3771002" y="5307623"/>
            <a:ext cx="1094095" cy="730665"/>
          </a:xfrm>
          <a:prstGeom prst="rect">
            <a:avLst/>
          </a:prstGeom>
        </p:spPr>
      </p:pic>
      <p:pic>
        <p:nvPicPr>
          <p:cNvPr id="165" name="Рисунок 164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" t="4829" r="2123" b="7390"/>
          <a:stretch/>
        </p:blipFill>
        <p:spPr>
          <a:xfrm>
            <a:off x="5456115" y="4385238"/>
            <a:ext cx="858871" cy="4002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 t="7618" r="11933" b="5651"/>
          <a:stretch/>
        </p:blipFill>
        <p:spPr>
          <a:xfrm>
            <a:off x="4735744" y="4054986"/>
            <a:ext cx="545659" cy="732191"/>
          </a:xfrm>
          <a:prstGeom prst="rect">
            <a:avLst/>
          </a:prstGeom>
        </p:spPr>
      </p:pic>
      <p:pic>
        <p:nvPicPr>
          <p:cNvPr id="173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145" y="4904624"/>
            <a:ext cx="1079521" cy="1090980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75" name="Рисунок 174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8770743" y="4505612"/>
            <a:ext cx="288032" cy="260158"/>
          </a:xfrm>
          <a:prstGeom prst="rect">
            <a:avLst/>
          </a:prstGeom>
        </p:spPr>
      </p:pic>
      <p:grpSp>
        <p:nvGrpSpPr>
          <p:cNvPr id="177" name="Группа 176"/>
          <p:cNvGrpSpPr/>
          <p:nvPr/>
        </p:nvGrpSpPr>
        <p:grpSpPr>
          <a:xfrm>
            <a:off x="5129198" y="3088769"/>
            <a:ext cx="4845758" cy="998102"/>
            <a:chOff x="6197597" y="764704"/>
            <a:chExt cx="4106625" cy="998102"/>
          </a:xfrm>
        </p:grpSpPr>
        <p:sp>
          <p:nvSpPr>
            <p:cNvPr id="178" name="Прямоугольник 177"/>
            <p:cNvSpPr/>
            <p:nvPr/>
          </p:nvSpPr>
          <p:spPr>
            <a:xfrm>
              <a:off x="6197597" y="1224920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698780</a:t>
              </a:r>
            </a:p>
          </p:txBody>
        </p:sp>
        <p:sp>
          <p:nvSpPr>
            <p:cNvPr id="179" name="Прямоугольник 178"/>
            <p:cNvSpPr/>
            <p:nvPr/>
          </p:nvSpPr>
          <p:spPr>
            <a:xfrm>
              <a:off x="6197597" y="1455029"/>
              <a:ext cx="18003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28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0" name="Прямоугольник 179"/>
            <p:cNvSpPr/>
            <p:nvPr/>
          </p:nvSpPr>
          <p:spPr>
            <a:xfrm>
              <a:off x="6197597" y="764704"/>
              <a:ext cx="41066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/>
                <a:t>Датчиков:</a:t>
              </a:r>
              <a:r>
                <a:rPr lang="ru-RU" sz="1400" dirty="0"/>
                <a:t> </a:t>
              </a:r>
              <a:r>
                <a:rPr lang="ru-RU" sz="1400" dirty="0" smtClean="0"/>
                <a:t>18   </a:t>
              </a:r>
              <a:endParaRPr lang="ru-RU" sz="1400" dirty="0"/>
            </a:p>
          </p:txBody>
        </p:sp>
        <p:sp>
          <p:nvSpPr>
            <p:cNvPr id="181" name="Прямоугольник 180"/>
            <p:cNvSpPr/>
            <p:nvPr/>
          </p:nvSpPr>
          <p:spPr>
            <a:xfrm>
              <a:off x="6197597" y="994812"/>
              <a:ext cx="39543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Лабораторных и проектно-исследовательских работ: </a:t>
              </a:r>
              <a:r>
                <a:rPr lang="ru-RU" sz="1400" dirty="0" smtClean="0"/>
                <a:t>107</a:t>
              </a:r>
              <a:endParaRPr lang="ru-RU" sz="1400" dirty="0"/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1380170" y="4263182"/>
            <a:ext cx="288032" cy="307777"/>
            <a:chOff x="7718918" y="3847564"/>
            <a:chExt cx="288032" cy="307777"/>
          </a:xfrm>
        </p:grpSpPr>
        <p:sp>
          <p:nvSpPr>
            <p:cNvPr id="84" name="Овал 8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4304920" y="4263182"/>
            <a:ext cx="288032" cy="307777"/>
            <a:chOff x="7718918" y="3847564"/>
            <a:chExt cx="288032" cy="307777"/>
          </a:xfrm>
        </p:grpSpPr>
        <p:sp>
          <p:nvSpPr>
            <p:cNvPr id="92" name="Овал 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1180940" y="5389503"/>
            <a:ext cx="288032" cy="307777"/>
            <a:chOff x="7718918" y="3847564"/>
            <a:chExt cx="288032" cy="307777"/>
          </a:xfrm>
        </p:grpSpPr>
        <p:sp>
          <p:nvSpPr>
            <p:cNvPr id="96" name="Овал 9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3336758" y="3467301"/>
            <a:ext cx="288032" cy="307777"/>
            <a:chOff x="7718918" y="3847564"/>
            <a:chExt cx="288032" cy="307777"/>
          </a:xfrm>
        </p:grpSpPr>
        <p:sp>
          <p:nvSpPr>
            <p:cNvPr id="99" name="Овал 9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0" name="Прямоугольник 9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786892" y="3467301"/>
            <a:ext cx="288032" cy="307777"/>
            <a:chOff x="7718918" y="3847564"/>
            <a:chExt cx="288032" cy="307777"/>
          </a:xfrm>
        </p:grpSpPr>
        <p:sp>
          <p:nvSpPr>
            <p:cNvPr id="102" name="Овал 10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1680382" y="5389503"/>
            <a:ext cx="505825" cy="307777"/>
            <a:chOff x="7681567" y="3839324"/>
            <a:chExt cx="505825" cy="307777"/>
          </a:xfrm>
        </p:grpSpPr>
        <p:sp>
          <p:nvSpPr>
            <p:cNvPr id="105" name="Овал 10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2227436" y="5389503"/>
            <a:ext cx="505825" cy="307777"/>
            <a:chOff x="7679879" y="3847563"/>
            <a:chExt cx="505825" cy="307777"/>
          </a:xfrm>
        </p:grpSpPr>
        <p:sp>
          <p:nvSpPr>
            <p:cNvPr id="108" name="Овал 10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9" name="Прямоугольник 108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2759830" y="4263182"/>
            <a:ext cx="560918" cy="307777"/>
            <a:chOff x="7674678" y="3847563"/>
            <a:chExt cx="560918" cy="307777"/>
          </a:xfrm>
        </p:grpSpPr>
        <p:sp>
          <p:nvSpPr>
            <p:cNvPr id="111" name="Овал 11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7674678" y="3847563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2118278" y="3467301"/>
            <a:ext cx="288032" cy="307777"/>
            <a:chOff x="7718918" y="3847564"/>
            <a:chExt cx="288032" cy="307777"/>
          </a:xfrm>
        </p:grpSpPr>
        <p:sp>
          <p:nvSpPr>
            <p:cNvPr id="114" name="Овал 11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31768" y="3467301"/>
            <a:ext cx="288032" cy="307777"/>
            <a:chOff x="7718918" y="3847564"/>
            <a:chExt cx="288032" cy="307777"/>
          </a:xfrm>
        </p:grpSpPr>
        <p:sp>
          <p:nvSpPr>
            <p:cNvPr id="117" name="Овал 11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996738" y="4263182"/>
            <a:ext cx="288032" cy="307777"/>
            <a:chOff x="7718918" y="3847564"/>
            <a:chExt cx="288032" cy="307777"/>
          </a:xfrm>
        </p:grpSpPr>
        <p:sp>
          <p:nvSpPr>
            <p:cNvPr id="120" name="Овал 11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2" name="Группа 121"/>
          <p:cNvGrpSpPr/>
          <p:nvPr/>
        </p:nvGrpSpPr>
        <p:grpSpPr>
          <a:xfrm>
            <a:off x="323136" y="5389503"/>
            <a:ext cx="288032" cy="307777"/>
            <a:chOff x="7718918" y="3847564"/>
            <a:chExt cx="288032" cy="307777"/>
          </a:xfrm>
        </p:grpSpPr>
        <p:sp>
          <p:nvSpPr>
            <p:cNvPr id="123" name="Овал 12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8" name="Группа 127"/>
          <p:cNvGrpSpPr/>
          <p:nvPr/>
        </p:nvGrpSpPr>
        <p:grpSpPr>
          <a:xfrm>
            <a:off x="4304920" y="4868061"/>
            <a:ext cx="560918" cy="312931"/>
            <a:chOff x="7675375" y="3832537"/>
            <a:chExt cx="560918" cy="312931"/>
          </a:xfrm>
        </p:grpSpPr>
        <p:sp>
          <p:nvSpPr>
            <p:cNvPr id="129" name="Овал 12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0" name="Прямоугольник 129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3811014" y="5389503"/>
            <a:ext cx="505825" cy="307777"/>
            <a:chOff x="7679879" y="3847563"/>
            <a:chExt cx="505825" cy="307777"/>
          </a:xfrm>
        </p:grpSpPr>
        <p:sp>
          <p:nvSpPr>
            <p:cNvPr id="141" name="Овал 14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4654459" y="3888430"/>
            <a:ext cx="505825" cy="307777"/>
            <a:chOff x="7679879" y="3847563"/>
            <a:chExt cx="505825" cy="307777"/>
          </a:xfrm>
        </p:grpSpPr>
        <p:sp>
          <p:nvSpPr>
            <p:cNvPr id="144" name="Овал 14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7679879" y="38475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Группа 145"/>
          <p:cNvGrpSpPr/>
          <p:nvPr/>
        </p:nvGrpSpPr>
        <p:grpSpPr>
          <a:xfrm>
            <a:off x="5324632" y="4260605"/>
            <a:ext cx="560918" cy="312931"/>
            <a:chOff x="7675375" y="3832537"/>
            <a:chExt cx="560918" cy="312931"/>
          </a:xfrm>
        </p:grpSpPr>
        <p:sp>
          <p:nvSpPr>
            <p:cNvPr id="147" name="Овал 14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4768926" y="4884394"/>
            <a:ext cx="560918" cy="307777"/>
            <a:chOff x="7675375" y="3857436"/>
            <a:chExt cx="560918" cy="307777"/>
          </a:xfrm>
        </p:grpSpPr>
        <p:sp>
          <p:nvSpPr>
            <p:cNvPr id="152" name="Овал 15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7675375" y="3857436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6812919" y="4260605"/>
            <a:ext cx="560918" cy="312931"/>
            <a:chOff x="7675375" y="3832537"/>
            <a:chExt cx="560918" cy="312931"/>
          </a:xfrm>
        </p:grpSpPr>
        <p:sp>
          <p:nvSpPr>
            <p:cNvPr id="156" name="Овал 155"/>
            <p:cNvSpPr/>
            <p:nvPr/>
          </p:nvSpPr>
          <p:spPr>
            <a:xfrm>
              <a:off x="7718918" y="3852487"/>
              <a:ext cx="288032" cy="292981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7" name="Прямоугольник 156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3" name="Группа 162"/>
          <p:cNvGrpSpPr/>
          <p:nvPr/>
        </p:nvGrpSpPr>
        <p:grpSpPr>
          <a:xfrm>
            <a:off x="7166236" y="3862251"/>
            <a:ext cx="560918" cy="312931"/>
            <a:chOff x="7675375" y="3832537"/>
            <a:chExt cx="560918" cy="312931"/>
          </a:xfrm>
        </p:grpSpPr>
        <p:sp>
          <p:nvSpPr>
            <p:cNvPr id="167" name="Овал 166"/>
            <p:cNvSpPr/>
            <p:nvPr/>
          </p:nvSpPr>
          <p:spPr>
            <a:xfrm>
              <a:off x="7718918" y="3852487"/>
              <a:ext cx="288032" cy="292981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6" name="Прямоугольник 175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5" name="Picture 2" descr="C:\Users\nagaytsev\Downloads\PS-2500.jp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29973">
            <a:off x="7191734" y="4697161"/>
            <a:ext cx="950863" cy="424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Рисунок 173"/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9360" y="4999564"/>
            <a:ext cx="993370" cy="993370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90" name="Группа 189"/>
          <p:cNvGrpSpPr/>
          <p:nvPr/>
        </p:nvGrpSpPr>
        <p:grpSpPr>
          <a:xfrm>
            <a:off x="6487718" y="5631833"/>
            <a:ext cx="560918" cy="312931"/>
            <a:chOff x="7675375" y="3832537"/>
            <a:chExt cx="560918" cy="312931"/>
          </a:xfrm>
        </p:grpSpPr>
        <p:sp>
          <p:nvSpPr>
            <p:cNvPr id="191" name="Овал 190"/>
            <p:cNvSpPr/>
            <p:nvPr/>
          </p:nvSpPr>
          <p:spPr>
            <a:xfrm>
              <a:off x="7718918" y="3852487"/>
              <a:ext cx="288032" cy="292981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92" name="Прямоугольник 191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3" name="Группа 192"/>
          <p:cNvGrpSpPr/>
          <p:nvPr/>
        </p:nvGrpSpPr>
        <p:grpSpPr>
          <a:xfrm>
            <a:off x="8555689" y="4347092"/>
            <a:ext cx="560918" cy="312931"/>
            <a:chOff x="7675375" y="3832537"/>
            <a:chExt cx="560918" cy="312931"/>
          </a:xfrm>
        </p:grpSpPr>
        <p:sp>
          <p:nvSpPr>
            <p:cNvPr id="194" name="Овал 193"/>
            <p:cNvSpPr/>
            <p:nvPr/>
          </p:nvSpPr>
          <p:spPr>
            <a:xfrm>
              <a:off x="7718918" y="3852487"/>
              <a:ext cx="288032" cy="292981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95" name="Прямоугольник 194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7706485" y="5052652"/>
            <a:ext cx="560918" cy="312931"/>
            <a:chOff x="7675375" y="3832537"/>
            <a:chExt cx="560918" cy="312931"/>
          </a:xfrm>
        </p:grpSpPr>
        <p:sp>
          <p:nvSpPr>
            <p:cNvPr id="197" name="Овал 196"/>
            <p:cNvSpPr/>
            <p:nvPr/>
          </p:nvSpPr>
          <p:spPr>
            <a:xfrm>
              <a:off x="7718918" y="3852487"/>
              <a:ext cx="288032" cy="292981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98" name="Прямоугольник 197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2" name="Picture 2" descr="C:\Users\nagaytsev\Downloads\PS-2500.jp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29973">
            <a:off x="7505384" y="4307826"/>
            <a:ext cx="950863" cy="424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7" name="Группа 186"/>
          <p:cNvGrpSpPr/>
          <p:nvPr/>
        </p:nvGrpSpPr>
        <p:grpSpPr>
          <a:xfrm>
            <a:off x="7433063" y="4535230"/>
            <a:ext cx="560918" cy="312931"/>
            <a:chOff x="7675375" y="3832537"/>
            <a:chExt cx="560918" cy="312931"/>
          </a:xfrm>
        </p:grpSpPr>
        <p:sp>
          <p:nvSpPr>
            <p:cNvPr id="188" name="Овал 187"/>
            <p:cNvSpPr/>
            <p:nvPr/>
          </p:nvSpPr>
          <p:spPr>
            <a:xfrm>
              <a:off x="7718918" y="3852487"/>
              <a:ext cx="288032" cy="292981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9" name="Прямоугольник 188"/>
            <p:cNvSpPr/>
            <p:nvPr/>
          </p:nvSpPr>
          <p:spPr>
            <a:xfrm>
              <a:off x="7675375" y="3832537"/>
              <a:ext cx="56091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651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gaytsev\Downloads\UI-5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40" y="3458015"/>
            <a:ext cx="2996195" cy="110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53000" y="4725160"/>
            <a:ext cx="4807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Приложение </a:t>
            </a:r>
            <a:r>
              <a:rPr lang="ru-RU" sz="1400" b="1" dirty="0" err="1" smtClean="0"/>
              <a:t>SPARKvue</a:t>
            </a:r>
            <a:r>
              <a:rPr lang="ru-RU" sz="1400" dirty="0" smtClean="0"/>
              <a:t> </a:t>
            </a:r>
            <a:r>
              <a:rPr lang="ru-RU" sz="1400" dirty="0"/>
              <a:t>доступно</a:t>
            </a:r>
            <a:r>
              <a:rPr lang="ru-RU" sz="1400" b="1" dirty="0"/>
              <a:t> </a:t>
            </a:r>
            <a:r>
              <a:rPr lang="ru-RU" sz="1400" dirty="0"/>
              <a:t>к установке </a:t>
            </a:r>
            <a:r>
              <a:rPr lang="ru-RU" sz="1400" b="1" dirty="0"/>
              <a:t>БЕСПЛАТНО</a:t>
            </a:r>
            <a:r>
              <a:rPr lang="ru-RU" sz="1400" dirty="0"/>
              <a:t>.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-27425" y="4725160"/>
            <a:ext cx="4954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Программное обеспечение </a:t>
            </a:r>
            <a:r>
              <a:rPr lang="en-US" sz="1400" b="1" dirty="0" err="1"/>
              <a:t>SPARKvue</a:t>
            </a:r>
            <a:r>
              <a:rPr lang="en-US" sz="1400" b="1" dirty="0"/>
              <a:t> </a:t>
            </a:r>
            <a:r>
              <a:rPr lang="ru-RU" sz="1400" dirty="0"/>
              <a:t>для </a:t>
            </a:r>
            <a:r>
              <a:rPr lang="ru-RU" sz="1400" dirty="0" smtClean="0"/>
              <a:t>платформ </a:t>
            </a:r>
            <a:r>
              <a:rPr lang="en-US" sz="1400" dirty="0"/>
              <a:t>Windows </a:t>
            </a:r>
            <a:r>
              <a:rPr lang="ru-RU" sz="1400" dirty="0"/>
              <a:t>и </a:t>
            </a:r>
            <a:r>
              <a:rPr lang="en-US" sz="1400" dirty="0"/>
              <a:t>Mac</a:t>
            </a:r>
            <a:r>
              <a:rPr lang="ru-RU" sz="1400" dirty="0"/>
              <a:t> </a:t>
            </a:r>
            <a:r>
              <a:rPr lang="en-US" sz="1400" dirty="0"/>
              <a:t>OS</a:t>
            </a:r>
            <a:r>
              <a:rPr lang="en-US" sz="1600" dirty="0"/>
              <a:t>:</a:t>
            </a:r>
            <a:endParaRPr lang="ru-RU" sz="16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41449"/>
              </p:ext>
            </p:extLst>
          </p:nvPr>
        </p:nvGraphicFramePr>
        <p:xfrm>
          <a:off x="20161" y="5319216"/>
          <a:ext cx="4932840" cy="9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8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4565"/>
              </a:tblGrid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ru-RU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(многопользовательская лицензия)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690 у.е.</a:t>
                      </a:r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672436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</a:rPr>
                        <a:t>однопользовательская лицензия)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205 у.е.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673033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6016514" y="674660"/>
            <a:ext cx="2986986" cy="1343324"/>
            <a:chOff x="5571082" y="655644"/>
            <a:chExt cx="2986986" cy="1343324"/>
          </a:xfrm>
        </p:grpSpPr>
        <p:sp>
          <p:nvSpPr>
            <p:cNvPr id="32" name="Стрелка углом 31"/>
            <p:cNvSpPr/>
            <p:nvPr/>
          </p:nvSpPr>
          <p:spPr>
            <a:xfrm rot="5400000" flipV="1">
              <a:off x="5482777" y="1143857"/>
              <a:ext cx="943416" cy="766805"/>
            </a:xfrm>
            <a:prstGeom prst="bentArrow">
              <a:avLst/>
            </a:prstGeom>
            <a:solidFill>
              <a:srgbClr val="215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567276" y="655644"/>
              <a:ext cx="1990792" cy="1205044"/>
              <a:chOff x="6567276" y="655644"/>
              <a:chExt cx="1990792" cy="1205044"/>
            </a:xfrm>
          </p:grpSpPr>
          <p:pic>
            <p:nvPicPr>
              <p:cNvPr id="35" name="Picture 7" descr="C:\Users\nagaytsev\Downloads\Android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7276" y="776230"/>
                <a:ext cx="816024" cy="963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8" descr="C:\Users\nagaytsev\Downloads\app-ios-png-4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3024" y="655644"/>
                <a:ext cx="1205044" cy="1205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35755" y="81602"/>
            <a:ext cx="3197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 smtClean="0">
                <a:solidFill>
                  <a:schemeClr val="bg1"/>
                </a:solidFill>
              </a:rPr>
              <a:t>Сбор данных для комплекта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72742" y="6244469"/>
            <a:ext cx="5025741" cy="591551"/>
            <a:chOff x="17842" y="6215259"/>
            <a:chExt cx="5122326" cy="591551"/>
          </a:xfrm>
          <a:solidFill>
            <a:srgbClr val="215B9B"/>
          </a:solidFill>
        </p:grpSpPr>
        <p:sp>
          <p:nvSpPr>
            <p:cNvPr id="43" name="Прямоугольник 42"/>
            <p:cNvSpPr/>
            <p:nvPr/>
          </p:nvSpPr>
          <p:spPr>
            <a:xfrm>
              <a:off x="114116" y="6215259"/>
              <a:ext cx="5026052" cy="591551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842" y="6220767"/>
              <a:ext cx="51223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Адаптер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для работы на ПК входит в каждый комплект.</a:t>
              </a:r>
              <a:r>
                <a:rPr lang="en-US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endParaRPr lang="ru-RU" sz="1400" dirty="0">
                <a:solidFill>
                  <a:schemeClr val="bg1"/>
                </a:solidFill>
                <a:ea typeface="Calibri" panose="020F0502020204030204" pitchFamily="34" charset="0"/>
                <a:cs typeface="MyriadPro-Regular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892" y="2111095"/>
            <a:ext cx="4932583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53000" y="2111095"/>
            <a:ext cx="4944975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64993" y="2372311"/>
            <a:ext cx="2656648" cy="276999"/>
            <a:chOff x="-125752" y="2499816"/>
            <a:chExt cx="2656648" cy="419467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-45713" y="2508348"/>
              <a:ext cx="2496571" cy="3969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-125752" y="2499816"/>
              <a:ext cx="2656648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Демонстрационный эксперимент </a:t>
              </a:r>
              <a:endParaRPr lang="ru-RU" sz="1200" b="1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972541" y="2629198"/>
            <a:ext cx="48965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/>
              <a:t>И</a:t>
            </a:r>
            <a:r>
              <a:rPr lang="ru-RU" sz="1400" b="1" i="1" dirty="0" smtClean="0"/>
              <a:t>нтерфейс </a:t>
            </a:r>
            <a:r>
              <a:rPr lang="en-US" sz="1400" b="1" i="1" dirty="0" err="1" smtClean="0"/>
              <a:t>AirLink</a:t>
            </a:r>
            <a:r>
              <a:rPr lang="ru-RU" sz="1400" b="1" i="1" dirty="0"/>
              <a:t> </a:t>
            </a:r>
            <a:r>
              <a:rPr lang="ru-RU" sz="1400" b="1" i="1" dirty="0" smtClean="0"/>
              <a:t>беспроводной</a:t>
            </a:r>
            <a:endParaRPr lang="en-US" sz="1400" b="1" i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-36587" y="2623196"/>
            <a:ext cx="5047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/>
              <a:t>Интерфейс универсальный 550 </a:t>
            </a:r>
            <a:r>
              <a:rPr lang="en-US" sz="1400" b="1" i="1" dirty="0"/>
              <a:t>PASCO</a:t>
            </a:r>
            <a:endParaRPr lang="ru-RU" sz="1400" b="1" i="1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441420" y="2368048"/>
            <a:ext cx="2656648" cy="276999"/>
            <a:chOff x="2474665" y="6090375"/>
            <a:chExt cx="2656648" cy="401021"/>
          </a:xfrm>
          <a:solidFill>
            <a:schemeClr val="bg1">
              <a:lumMod val="85000"/>
            </a:schemeClr>
          </a:solidFill>
        </p:grpSpPr>
        <p:sp>
          <p:nvSpPr>
            <p:cNvPr id="63" name="Прямоугольник 62"/>
            <p:cNvSpPr/>
            <p:nvPr/>
          </p:nvSpPr>
          <p:spPr>
            <a:xfrm>
              <a:off x="2547387" y="6101082"/>
              <a:ext cx="2443289" cy="381914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474665" y="6090375"/>
              <a:ext cx="2656648" cy="401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Лабораторный практикум</a:t>
              </a:r>
              <a:endParaRPr lang="ru-RU" sz="1200" b="1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2002" y="2070169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ru-RU" sz="1400" b="1" dirty="0" smtClean="0"/>
              <a:t>Урочная деятельность</a:t>
            </a:r>
            <a:endParaRPr lang="ru-RU" sz="1400" b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991851" y="2086034"/>
            <a:ext cx="4876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/>
              <a:t>Внеурочная деятельность</a:t>
            </a:r>
            <a:endParaRPr lang="ru-RU" sz="1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952998" y="2368925"/>
            <a:ext cx="4944977" cy="276999"/>
            <a:chOff x="4983180" y="2506427"/>
            <a:chExt cx="4942881" cy="413107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4983180" y="2512221"/>
              <a:ext cx="4942881" cy="396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6BA42C"/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5021523" y="2506427"/>
              <a:ext cx="4875681" cy="413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Проектная деятельность</a:t>
              </a:r>
              <a:endParaRPr lang="ru-RU" sz="12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53000" y="6244468"/>
            <a:ext cx="4916107" cy="591551"/>
            <a:chOff x="5012402" y="6233928"/>
            <a:chExt cx="4916107" cy="591551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012403" y="6233928"/>
              <a:ext cx="4916106" cy="591551"/>
            </a:xfrm>
            <a:prstGeom prst="rect">
              <a:avLst/>
            </a:prstGeom>
            <a:solidFill>
              <a:srgbClr val="215B9B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012402" y="6360426"/>
              <a:ext cx="48475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Подключается по стандарту связи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.           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64520" y="802972"/>
            <a:ext cx="2835304" cy="1215012"/>
            <a:chOff x="1565182" y="783956"/>
            <a:chExt cx="2835304" cy="121501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565182" y="783956"/>
              <a:ext cx="1892000" cy="948420"/>
              <a:chOff x="1565182" y="776230"/>
              <a:chExt cx="1892000" cy="948420"/>
            </a:xfrm>
          </p:grpSpPr>
          <p:pic>
            <p:nvPicPr>
              <p:cNvPr id="37" name="Picture 9" descr="C:\Users\nagaytsev\Downloads\OS-X-Free-PNG-Image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8762" y="776230"/>
                <a:ext cx="948420" cy="948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1" descr="C:\Users\nagaytsev\Downloads\windows_logos_PNG31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182" y="776230"/>
                <a:ext cx="943580" cy="943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Стрелка углом 51"/>
            <p:cNvSpPr/>
            <p:nvPr/>
          </p:nvSpPr>
          <p:spPr>
            <a:xfrm rot="16200000" flipH="1" flipV="1">
              <a:off x="3545376" y="1143857"/>
              <a:ext cx="943416" cy="766805"/>
            </a:xfrm>
            <a:prstGeom prst="bentArrow">
              <a:avLst/>
            </a:prstGeom>
            <a:solidFill>
              <a:srgbClr val="215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57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51717"/>
              </p:ext>
            </p:extLst>
          </p:nvPr>
        </p:nvGraphicFramePr>
        <p:xfrm>
          <a:off x="4953000" y="2938309"/>
          <a:ext cx="4932838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684982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Таблица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319356"/>
              </p:ext>
            </p:extLst>
          </p:nvPr>
        </p:nvGraphicFramePr>
        <p:xfrm>
          <a:off x="20161" y="2938309"/>
          <a:ext cx="4932839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i="1" dirty="0" smtClean="0"/>
                        <a:t>681865</a:t>
                      </a:r>
                      <a:endParaRPr lang="ru-RU" sz="1100" i="1" dirty="0"/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12875" r="12382" b="17825"/>
          <a:stretch/>
        </p:blipFill>
        <p:spPr>
          <a:xfrm>
            <a:off x="6273822" y="3670890"/>
            <a:ext cx="1102946" cy="6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-9514" y="6237312"/>
            <a:ext cx="9925026" cy="636175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9514" y="555203"/>
            <a:ext cx="4476454" cy="526297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ru-RU" sz="1200" dirty="0"/>
              <a:t>Адиабатический процесс </a:t>
            </a:r>
            <a:r>
              <a:rPr lang="ru-RU" sz="1200" b="1" dirty="0"/>
              <a:t>Б</a:t>
            </a:r>
            <a:r>
              <a:rPr lang="ru-RU" sz="1200" b="1" dirty="0" smtClean="0"/>
              <a:t>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Вес тела при движении опоры с ускорением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Взаимодействие двух тележек одинаковой и разной массы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Возвратно-поступательное движение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Возникновение электрического тока в электрической цепи при движении проводника в однородном магнитном поле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Второй закон Ньютона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Газовые законы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Гармонические колебания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Графический анализ движения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Громкость звука и высота тона</a:t>
            </a:r>
            <a:r>
              <a:rPr lang="ru-RU" sz="1200" b="1" dirty="0"/>
              <a:t> 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Движение тела под действием постоянной силы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Деформация сжатия и растяжения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Дисперсия белого света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Зависимость давления газа заданной массы от объёма при постоянной температуре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Зависимость объёма заданной массы газа от температуры при постоянном давлении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Зависимость силы тока от напряжения на участке электрической цепи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Зависимость силы тока от сопротивления проводника на участке электрической цепи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Зависимость удельного сопротивления полупроводников от освещения</a:t>
            </a:r>
            <a:r>
              <a:rPr lang="ru-RU" sz="1200" b="1" dirty="0"/>
              <a:t> 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Зависимость удельного сопротивления полупроводников от температуры</a:t>
            </a:r>
            <a:r>
              <a:rPr lang="ru-RU" sz="1200" b="1" dirty="0"/>
              <a:t> 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Закон Архимеда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Закон Гука </a:t>
            </a:r>
            <a:r>
              <a:rPr lang="ru-RU" sz="1200" b="1" dirty="0" smtClean="0"/>
              <a:t>П</a:t>
            </a:r>
            <a:endParaRPr lang="ru-RU" sz="1200" b="1" dirty="0"/>
          </a:p>
        </p:txBody>
      </p:sp>
      <p:pic>
        <p:nvPicPr>
          <p:cNvPr id="11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6619" y="81602"/>
            <a:ext cx="7692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Демонстрационные эксперименты и </a:t>
            </a:r>
            <a:r>
              <a:rPr lang="ru-RU" b="1" dirty="0">
                <a:solidFill>
                  <a:schemeClr val="bg1"/>
                </a:solidFill>
              </a:rPr>
              <a:t>л</a:t>
            </a:r>
            <a:r>
              <a:rPr lang="ru-RU" b="1" dirty="0" smtClean="0">
                <a:solidFill>
                  <a:schemeClr val="bg1"/>
                </a:solidFill>
              </a:rPr>
              <a:t>абораторные работы по физике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55" y="6207617"/>
            <a:ext cx="2726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Для выполнения </a:t>
            </a:r>
            <a:r>
              <a:rPr lang="ru-RU" sz="1300" dirty="0" smtClean="0">
                <a:solidFill>
                  <a:schemeClr val="bg1"/>
                </a:solidFill>
              </a:rPr>
              <a:t>потребуется: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755" y="6407625"/>
            <a:ext cx="54533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</a:rPr>
              <a:t>ББ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по физике для ученика. Базовый </a:t>
            </a:r>
            <a:r>
              <a:rPr lang="ru-RU" sz="1300" dirty="0" smtClean="0">
                <a:solidFill>
                  <a:schemeClr val="bg1"/>
                </a:solidFill>
              </a:rPr>
              <a:t>беспроводной</a:t>
            </a:r>
          </a:p>
          <a:p>
            <a:r>
              <a:rPr lang="ru-RU" sz="1300" b="1" dirty="0" smtClean="0">
                <a:solidFill>
                  <a:schemeClr val="bg1"/>
                </a:solidFill>
              </a:rPr>
              <a:t>Б</a:t>
            </a:r>
            <a:r>
              <a:rPr lang="ru-RU" sz="1300" dirty="0" smtClean="0">
                <a:solidFill>
                  <a:schemeClr val="bg1"/>
                </a:solidFill>
              </a:rPr>
              <a:t> - </a:t>
            </a:r>
            <a:r>
              <a:rPr lang="ru-RU" sz="1300" dirty="0">
                <a:solidFill>
                  <a:schemeClr val="bg1"/>
                </a:solidFill>
              </a:rPr>
              <a:t>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физике </a:t>
            </a:r>
            <a:r>
              <a:rPr lang="ru-RU" sz="1300" dirty="0">
                <a:solidFill>
                  <a:schemeClr val="bg1"/>
                </a:solidFill>
              </a:rPr>
              <a:t>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Базовый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57056" y="6407625"/>
            <a:ext cx="4953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П</a:t>
            </a:r>
            <a:r>
              <a:rPr lang="ru-RU" sz="1300" dirty="0" smtClean="0">
                <a:solidFill>
                  <a:schemeClr val="bg1"/>
                </a:solidFill>
              </a:rPr>
              <a:t> </a:t>
            </a:r>
            <a:r>
              <a:rPr lang="ru-RU" sz="1300" dirty="0">
                <a:solidFill>
                  <a:schemeClr val="bg1"/>
                </a:solidFill>
              </a:rPr>
              <a:t>- Комплект датчиков </a:t>
            </a:r>
            <a:r>
              <a:rPr lang="ru-RU" sz="1300" dirty="0" smtClean="0">
                <a:solidFill>
                  <a:schemeClr val="bg1"/>
                </a:solidFill>
              </a:rPr>
              <a:t>по физике для ученика. Профильный</a:t>
            </a:r>
            <a:endParaRPr lang="ru-RU" sz="1300" dirty="0">
              <a:solidFill>
                <a:schemeClr val="bg1"/>
              </a:solidFill>
            </a:endParaRPr>
          </a:p>
          <a:p>
            <a:r>
              <a:rPr lang="ru-RU" sz="1300" b="1" dirty="0">
                <a:solidFill>
                  <a:schemeClr val="bg1"/>
                </a:solidFill>
              </a:rPr>
              <a:t>У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физике для </a:t>
            </a:r>
            <a:r>
              <a:rPr lang="ru-RU" sz="1300" dirty="0">
                <a:solidFill>
                  <a:schemeClr val="bg1"/>
                </a:solidFill>
              </a:rPr>
              <a:t>учителя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91195" y="5799850"/>
            <a:ext cx="3306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i="1" dirty="0" smtClean="0"/>
              <a:t>Для выполнения работ с индексом «ББ» достаточно любого комплекта по физике</a:t>
            </a:r>
            <a:endParaRPr lang="ru-RU" sz="12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567200" y="621213"/>
            <a:ext cx="4436300" cy="489364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22"/>
            </a:pPr>
            <a:r>
              <a:rPr lang="ru-RU" sz="1200" dirty="0" smtClean="0"/>
              <a:t>Закон </a:t>
            </a:r>
            <a:r>
              <a:rPr lang="ru-RU" sz="1200" dirty="0"/>
              <a:t>обратных квадратов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Закон Ома для участка цепи и полной замкнутой цепи</a:t>
            </a:r>
            <a:r>
              <a:rPr lang="ru-RU" sz="1200" b="1" dirty="0"/>
              <a:t> П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Закон сохранения импульса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Законы Ньютона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Изменение агрегатного состояния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Изобарный процесс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Изотермический процесс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Изохорный процесс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Импульс тела и импульс силы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Интенсивность звука</a:t>
            </a:r>
            <a:r>
              <a:rPr lang="ru-RU" sz="1200" b="1" dirty="0"/>
              <a:t> Б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Интерференция света</a:t>
            </a:r>
            <a:r>
              <a:rPr lang="ru-RU" sz="1200" b="1" dirty="0"/>
              <a:t> 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Исследование индукционного тока с помощью правила </a:t>
            </a:r>
            <a:r>
              <a:rPr lang="ru-RU" sz="1200" dirty="0" smtClean="0"/>
              <a:t>Ленца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Исследование с помощью амперметра электрической цепи с параллельным соединением проводников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Исследование с помощью амперметра электрической цепи с последовательным соединением проводников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Исследование с помощью вольтметра электрической цепи с последовательным соединением проводников </a:t>
            </a:r>
            <a:r>
              <a:rPr lang="ru-RU" sz="1200" b="1" dirty="0"/>
              <a:t>П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Кинетическая энергия движущегося тела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Магнитное демпфирование </a:t>
            </a:r>
            <a:r>
              <a:rPr lang="ru-RU" sz="1200" b="1" dirty="0" smtClean="0"/>
              <a:t>ББ</a:t>
            </a:r>
            <a:endParaRPr lang="ru-RU" sz="1200" b="1" dirty="0"/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Магнитное поле: Катушка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Магнитное поле: Постоянный Магнит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Магнитные свойства </a:t>
            </a:r>
            <a:r>
              <a:rPr lang="ru-RU" sz="1200" dirty="0" err="1"/>
              <a:t>диа</a:t>
            </a:r>
            <a:r>
              <a:rPr lang="ru-RU" sz="1200" dirty="0"/>
              <a:t>-, пара- и ферромагнетиков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Математический маятник и период колебания </a:t>
            </a:r>
            <a:r>
              <a:rPr lang="ru-RU" sz="1200" b="1" dirty="0"/>
              <a:t>Б</a:t>
            </a:r>
          </a:p>
          <a:p>
            <a:pPr marL="285750" indent="-285750">
              <a:buFont typeface="+mj-lt"/>
              <a:buAutoNum type="arabicPeriod" startAt="22"/>
            </a:pPr>
            <a:r>
              <a:rPr lang="ru-RU" sz="1200" dirty="0"/>
              <a:t>Машина </a:t>
            </a:r>
            <a:r>
              <a:rPr lang="ru-RU" sz="1200" dirty="0" err="1"/>
              <a:t>Атвуда</a:t>
            </a:r>
            <a:r>
              <a:rPr lang="ru-RU" sz="1200" dirty="0"/>
              <a:t> </a:t>
            </a:r>
            <a:r>
              <a:rPr lang="ru-RU" sz="1200" b="1" dirty="0"/>
              <a:t>П</a:t>
            </a:r>
            <a:endParaRPr lang="ru-RU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7841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-9514" y="6237312"/>
            <a:ext cx="9925026" cy="636175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6619" y="81602"/>
            <a:ext cx="7692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Демонстрационные эксперименты и </a:t>
            </a:r>
            <a:r>
              <a:rPr lang="ru-RU" b="1" dirty="0">
                <a:solidFill>
                  <a:schemeClr val="bg1"/>
                </a:solidFill>
              </a:rPr>
              <a:t>л</a:t>
            </a:r>
            <a:r>
              <a:rPr lang="ru-RU" b="1" dirty="0" smtClean="0">
                <a:solidFill>
                  <a:schemeClr val="bg1"/>
                </a:solidFill>
              </a:rPr>
              <a:t>абораторные работы по физике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55" y="6207617"/>
            <a:ext cx="2726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Для выполнения </a:t>
            </a:r>
            <a:r>
              <a:rPr lang="ru-RU" sz="1300" dirty="0" smtClean="0">
                <a:solidFill>
                  <a:schemeClr val="bg1"/>
                </a:solidFill>
              </a:rPr>
              <a:t>потребуется: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755" y="6407625"/>
            <a:ext cx="545330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Б</a:t>
            </a:r>
            <a:r>
              <a:rPr lang="ru-RU" sz="1300" dirty="0" smtClean="0">
                <a:solidFill>
                  <a:schemeClr val="bg1"/>
                </a:solidFill>
              </a:rPr>
              <a:t> - </a:t>
            </a:r>
            <a:r>
              <a:rPr lang="ru-RU" sz="1300" dirty="0">
                <a:solidFill>
                  <a:schemeClr val="bg1"/>
                </a:solidFill>
              </a:rPr>
              <a:t>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физике </a:t>
            </a:r>
            <a:r>
              <a:rPr lang="ru-RU" sz="1300" dirty="0">
                <a:solidFill>
                  <a:schemeClr val="bg1"/>
                </a:solidFill>
              </a:rPr>
              <a:t>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Базовый</a:t>
            </a:r>
          </a:p>
          <a:p>
            <a:r>
              <a:rPr lang="ru-RU" sz="1300" b="1" dirty="0" smtClean="0">
                <a:solidFill>
                  <a:schemeClr val="bg1"/>
                </a:solidFill>
              </a:rPr>
              <a:t>ББ</a:t>
            </a:r>
            <a:r>
              <a:rPr lang="ru-RU" sz="1300" dirty="0" smtClean="0">
                <a:solidFill>
                  <a:schemeClr val="bg1"/>
                </a:solidFill>
              </a:rPr>
              <a:t> </a:t>
            </a:r>
            <a:r>
              <a:rPr lang="ru-RU" sz="1300" dirty="0">
                <a:solidFill>
                  <a:schemeClr val="bg1"/>
                </a:solidFill>
              </a:rPr>
              <a:t>- 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физике </a:t>
            </a:r>
            <a:r>
              <a:rPr lang="ru-RU" sz="1300" dirty="0">
                <a:solidFill>
                  <a:schemeClr val="bg1"/>
                </a:solidFill>
              </a:rPr>
              <a:t>для ученика. </a:t>
            </a:r>
            <a:r>
              <a:rPr lang="ru-RU" sz="1300" dirty="0" smtClean="0">
                <a:solidFill>
                  <a:schemeClr val="bg1"/>
                </a:solidFill>
              </a:rPr>
              <a:t>Базовый беспроводной</a:t>
            </a: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endParaRPr lang="ru-RU" sz="1300" dirty="0">
              <a:solidFill>
                <a:schemeClr val="bg1"/>
              </a:solidFill>
            </a:endParaRP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endParaRPr lang="ru-RU" sz="1300" dirty="0" smtClean="0">
              <a:solidFill>
                <a:schemeClr val="bg1"/>
              </a:solidFill>
            </a:endParaRPr>
          </a:p>
          <a:p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57056" y="6407625"/>
            <a:ext cx="4953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П</a:t>
            </a:r>
            <a:r>
              <a:rPr lang="ru-RU" sz="1300" dirty="0" smtClean="0">
                <a:solidFill>
                  <a:schemeClr val="bg1"/>
                </a:solidFill>
              </a:rPr>
              <a:t> </a:t>
            </a:r>
            <a:r>
              <a:rPr lang="ru-RU" sz="1300" dirty="0">
                <a:solidFill>
                  <a:schemeClr val="bg1"/>
                </a:solidFill>
              </a:rPr>
              <a:t>- Комплект датчиков </a:t>
            </a:r>
            <a:r>
              <a:rPr lang="ru-RU" sz="1300" dirty="0" smtClean="0">
                <a:solidFill>
                  <a:schemeClr val="bg1"/>
                </a:solidFill>
              </a:rPr>
              <a:t>по физике для ученика. Профильный</a:t>
            </a:r>
            <a:endParaRPr lang="ru-RU" sz="1300" dirty="0">
              <a:solidFill>
                <a:schemeClr val="bg1"/>
              </a:solidFill>
            </a:endParaRPr>
          </a:p>
          <a:p>
            <a:r>
              <a:rPr lang="ru-RU" sz="1300" b="1" dirty="0">
                <a:solidFill>
                  <a:schemeClr val="bg1"/>
                </a:solidFill>
              </a:rPr>
              <a:t>У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физике для </a:t>
            </a:r>
            <a:r>
              <a:rPr lang="ru-RU" sz="1300" dirty="0">
                <a:solidFill>
                  <a:schemeClr val="bg1"/>
                </a:solidFill>
              </a:rPr>
              <a:t>учителя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91195" y="5799850"/>
            <a:ext cx="3306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i="1" dirty="0" smtClean="0"/>
              <a:t>Для выполнения работ с индексом «ББ» достаточно любого комплекта по физике</a:t>
            </a:r>
            <a:endParaRPr lang="ru-RU" sz="12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-9514" y="536572"/>
            <a:ext cx="3180294" cy="567847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44"/>
            </a:pPr>
            <a:r>
              <a:rPr lang="ru-RU" sz="1100" dirty="0" smtClean="0"/>
              <a:t>Механическая </a:t>
            </a:r>
            <a:r>
              <a:rPr lang="ru-RU" sz="1100" dirty="0"/>
              <a:t>работа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Моделирование равноускоренного движения тела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Момент и импульс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Наблюдение интерференции света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Наблюдение линейчатых спектров поглощения и испускания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Напряжение: "Фруктовая» </a:t>
            </a:r>
            <a:r>
              <a:rPr lang="ru-RU" sz="1100" dirty="0" smtClean="0"/>
              <a:t>батарея/ </a:t>
            </a:r>
            <a:r>
              <a:rPr lang="ru-RU" sz="1100" dirty="0"/>
              <a:t>Генератор"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Невесомость при свободном падении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естественного радиоактивного фона дозиметром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жесткости пружины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кинетической энергии по длине тормозного пути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массы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силы тока в электрической цепи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скорости неравномерного движения тела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сопротивления проводника с помощью амперметра и вольтметра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спектральных границ чувствительности человеческого глаза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 ускорения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Определение  температуры остывающей воды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Относительность механического движения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Падение потенциала вдоль проводника с током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Параллельное соединение проводников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Первый закон Ньютона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44"/>
            </a:pPr>
            <a:r>
              <a:rPr lang="ru-RU" sz="1100" dirty="0"/>
              <a:t>Поляризация </a:t>
            </a:r>
            <a:r>
              <a:rPr lang="ru-RU" sz="1100" b="1" dirty="0" smtClean="0"/>
              <a:t>У</a:t>
            </a:r>
            <a:endParaRPr lang="ru-RU" sz="11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70780" y="536572"/>
            <a:ext cx="3406181" cy="533992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66"/>
            </a:pPr>
            <a:r>
              <a:rPr lang="ru-RU" sz="1100" dirty="0" smtClean="0"/>
              <a:t>Последовательное </a:t>
            </a:r>
            <a:r>
              <a:rPr lang="ru-RU" sz="1100" dirty="0"/>
              <a:t>соединение проводников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Построение и анализ </a:t>
            </a:r>
            <a:r>
              <a:rPr lang="ru-RU" sz="1100" dirty="0" smtClean="0"/>
              <a:t>графиков                  </a:t>
            </a:r>
            <a:r>
              <a:rPr lang="ru-RU" sz="1100" dirty="0"/>
              <a:t>движения тела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Потенциальная энергия </a:t>
            </a:r>
            <a:r>
              <a:rPr lang="ru-RU" sz="1100" dirty="0" smtClean="0"/>
              <a:t>                           взаимодействующих тел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Потенциальная энергия тела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Простые гармонические колебания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Работа и кинетическая энергия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Работа и мощность электрического тока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Работа сил тяжести, упругости и трения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Равномерное движение по окружности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66"/>
            </a:pPr>
            <a:r>
              <a:rPr lang="ru-RU" sz="1100" dirty="0"/>
              <a:t>Равномерное и равноускоренное прямолинейное движение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 smtClean="0"/>
              <a:t>Расчет </a:t>
            </a:r>
            <a:r>
              <a:rPr lang="ru-RU" sz="1100" dirty="0"/>
              <a:t>погрешностей измерений силы тока и напряжения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Регулирование силы тока реостатом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Резистивно-емкостная цепь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Свободное падение и сопротивление воздуха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Свойства электрического заряда</a:t>
            </a:r>
            <a:r>
              <a:rPr lang="ru-RU" sz="1100" b="1" dirty="0"/>
              <a:t> У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Сила трения скольжения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Сила трения скольжения и трения покоя</a:t>
            </a:r>
            <a:r>
              <a:rPr lang="ru-RU" sz="1100" b="1" dirty="0"/>
              <a:t> У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Скорость звука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Скорость и быстрота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Скорость и вектор скорости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Скорость тела при равномерном движении </a:t>
            </a:r>
            <a:r>
              <a:rPr lang="ru-RU" sz="1100" b="1" dirty="0"/>
              <a:t>Б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Смешанное соединение проводников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Сохранение импульса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Сохранение энергии </a:t>
            </a:r>
            <a:r>
              <a:rPr lang="ru-RU" sz="1100" b="1" dirty="0" smtClean="0"/>
              <a:t>ББ</a:t>
            </a:r>
            <a:endParaRPr lang="ru-RU" sz="1100" b="1" dirty="0"/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Сравнение удельных теплоёмкостей различных жидкостей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02"/>
            </a:pPr>
            <a:r>
              <a:rPr lang="ru-RU" sz="1100" dirty="0"/>
              <a:t>Тележка на наклонной плоскости </a:t>
            </a:r>
            <a:r>
              <a:rPr lang="ru-RU" sz="1100" b="1" dirty="0" smtClean="0"/>
              <a:t>У</a:t>
            </a:r>
            <a:endParaRPr lang="ru-RU" sz="11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576962" y="536571"/>
            <a:ext cx="3338550" cy="432426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118"/>
            </a:pPr>
            <a:r>
              <a:rPr lang="ru-RU" sz="1100" dirty="0" smtClean="0"/>
              <a:t>Теплообмен </a:t>
            </a:r>
            <a:r>
              <a:rPr lang="ru-RU" sz="1100" dirty="0"/>
              <a:t>при смешивании холодной и горячей воды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Теплопроводность различных материалов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Теплота и температура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Теплота парообразования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Третий закон Ньютона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Удельная теплоёмкость твердого тела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Удельная теплота плавления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Упругие и неупругие столкновения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Упругость пружины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Уровень напряжения на различных участках электрической цепи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Ускорение вращательного движения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Ускорение на наклонной плоскости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Условия распространения звука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Центростремительное ускорение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Частотные характеристики звука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Частотный анализ музыкальной гаммы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Частотный анализ человеческого голоса </a:t>
            </a:r>
            <a:r>
              <a:rPr lang="ru-RU" sz="1100" b="1" dirty="0"/>
              <a:t>П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Экспериментальная проверка закона Бойля-Мариотта 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Электролиз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Энергия подброшенного мяча </a:t>
            </a:r>
            <a:r>
              <a:rPr lang="ru-RU" sz="1100" b="1" dirty="0"/>
              <a:t>П+Б+У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Явление электромагнитной индукции </a:t>
            </a:r>
            <a:r>
              <a:rPr lang="ru-RU" sz="1100" b="1" dirty="0"/>
              <a:t>У</a:t>
            </a:r>
          </a:p>
          <a:p>
            <a:pPr marL="285750" indent="-285750">
              <a:buFont typeface="+mj-lt"/>
              <a:buAutoNum type="arabicPeriod" startAt="118"/>
            </a:pPr>
            <a:r>
              <a:rPr lang="ru-RU" sz="1100" dirty="0"/>
              <a:t>Яркость света и расстояние </a:t>
            </a:r>
            <a:r>
              <a:rPr lang="ru-RU" sz="1100" b="1" dirty="0"/>
              <a:t>П+Б+У</a:t>
            </a:r>
          </a:p>
        </p:txBody>
      </p:sp>
    </p:spTree>
    <p:extLst>
      <p:ext uri="{BB962C8B-B14F-4D97-AF65-F5344CB8AC3E}">
        <p14:creationId xmlns:p14="http://schemas.microsoft.com/office/powerpoint/2010/main" val="397924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251" y="1013214"/>
            <a:ext cx="47438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7 класс:</a:t>
            </a:r>
            <a:endParaRPr lang="ru-RU" sz="1400" dirty="0" smtClean="0"/>
          </a:p>
          <a:p>
            <a:r>
              <a:rPr lang="ru-RU" sz="1400" dirty="0" smtClean="0"/>
              <a:t>1</a:t>
            </a:r>
            <a:r>
              <a:rPr lang="ru-RU" sz="1400" dirty="0"/>
              <a:t>. Ускорение</a:t>
            </a:r>
          </a:p>
          <a:p>
            <a:pPr algn="ctr"/>
            <a:r>
              <a:rPr lang="ru-RU" sz="1400" b="1" dirty="0" smtClean="0"/>
              <a:t>8 класс</a:t>
            </a:r>
            <a:r>
              <a:rPr lang="ru-RU" sz="1400" b="1" dirty="0"/>
              <a:t>:</a:t>
            </a:r>
            <a:endParaRPr lang="ru-RU" sz="1400" dirty="0"/>
          </a:p>
          <a:p>
            <a:r>
              <a:rPr lang="ru-RU" sz="1400" dirty="0" smtClean="0"/>
              <a:t>2</a:t>
            </a:r>
            <a:r>
              <a:rPr lang="ru-RU" sz="1400" dirty="0"/>
              <a:t>. Закон Архимеда. </a:t>
            </a:r>
          </a:p>
          <a:p>
            <a:r>
              <a:rPr lang="ru-RU" sz="1400" dirty="0"/>
              <a:t>3. Изучение плавления льда.</a:t>
            </a:r>
          </a:p>
          <a:p>
            <a:r>
              <a:rPr lang="ru-RU" sz="1400" dirty="0"/>
              <a:t>4. Фазовые переходы. Плавление и кипение. </a:t>
            </a:r>
          </a:p>
          <a:p>
            <a:r>
              <a:rPr lang="ru-RU" sz="1400" dirty="0"/>
              <a:t>5. Химические источники тока. </a:t>
            </a:r>
          </a:p>
          <a:p>
            <a:r>
              <a:rPr lang="ru-RU" sz="1400" dirty="0"/>
              <a:t>6. Изучение теплообмена в жидкостях. </a:t>
            </a:r>
          </a:p>
          <a:p>
            <a:r>
              <a:rPr lang="ru-RU" sz="1400" dirty="0"/>
              <a:t>7. Последовательное и параллельное соединение проводников</a:t>
            </a:r>
          </a:p>
          <a:p>
            <a:r>
              <a:rPr lang="ru-RU" sz="1400" dirty="0"/>
              <a:t>8. Удельная теплоемкость песка и воды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234" y="3441700"/>
            <a:ext cx="482636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9</a:t>
            </a:r>
            <a:r>
              <a:rPr lang="ru-RU" sz="1400" b="1" dirty="0" smtClean="0"/>
              <a:t> класс:</a:t>
            </a:r>
            <a:endParaRPr lang="ru-RU" sz="1400" dirty="0"/>
          </a:p>
          <a:p>
            <a:r>
              <a:rPr lang="ru-RU" sz="1400" dirty="0" smtClean="0"/>
              <a:t>9</a:t>
            </a:r>
            <a:r>
              <a:rPr lang="ru-RU" sz="1400" dirty="0"/>
              <a:t>. Первый закон Ньютона.  </a:t>
            </a:r>
          </a:p>
          <a:p>
            <a:r>
              <a:rPr lang="ru-RU" sz="1400" dirty="0"/>
              <a:t>10. Второй закон Ньютона. </a:t>
            </a:r>
          </a:p>
          <a:p>
            <a:r>
              <a:rPr lang="ru-RU" sz="1400" dirty="0"/>
              <a:t>11 Закон сохранения механической энергии. </a:t>
            </a:r>
          </a:p>
          <a:p>
            <a:r>
              <a:rPr lang="ru-RU" sz="1400" dirty="0"/>
              <a:t>12. Средняя путевая и мгновенная скорость движения. Уровень: углубленный.  </a:t>
            </a:r>
          </a:p>
          <a:p>
            <a:pPr algn="ctr"/>
            <a:r>
              <a:rPr lang="ru-RU" sz="1400" b="1" dirty="0" smtClean="0"/>
              <a:t>10 </a:t>
            </a:r>
            <a:r>
              <a:rPr lang="ru-RU" sz="1400" b="1" dirty="0"/>
              <a:t>класс:</a:t>
            </a:r>
            <a:endParaRPr lang="ru-RU" sz="1400" dirty="0"/>
          </a:p>
          <a:p>
            <a:r>
              <a:rPr lang="ru-RU" sz="1400" dirty="0" smtClean="0"/>
              <a:t>13</a:t>
            </a:r>
            <a:r>
              <a:rPr lang="ru-RU" sz="1400" dirty="0"/>
              <a:t>. Изучение равномерного движения.</a:t>
            </a:r>
          </a:p>
          <a:p>
            <a:r>
              <a:rPr lang="ru-RU" sz="1400" dirty="0"/>
              <a:t>14. Фазовые переходы в воде. Уровень: базовый. </a:t>
            </a:r>
          </a:p>
          <a:p>
            <a:r>
              <a:rPr lang="ru-RU" sz="1400" dirty="0"/>
              <a:t>15. Абсолютный нуль. Изучение изохорного газового закона. Уровень: углубленный.</a:t>
            </a:r>
          </a:p>
          <a:p>
            <a:r>
              <a:rPr lang="ru-RU" sz="1400" dirty="0"/>
              <a:t>16. Закон Бойля–Мариотта. Изучение изотермического закона. Уровень: углубленный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76619" y="674660"/>
            <a:ext cx="9279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Готовые </a:t>
            </a:r>
            <a:r>
              <a:rPr lang="ru-RU" sz="1600" b="1" dirty="0"/>
              <a:t>сценарии лабораторных </a:t>
            </a:r>
            <a:r>
              <a:rPr lang="ru-RU" sz="1600" b="1" dirty="0" smtClean="0"/>
              <a:t>работ для программного обеспечения </a:t>
            </a:r>
            <a:r>
              <a:rPr lang="en-US" sz="1600" b="1" dirty="0" err="1" smtClean="0"/>
              <a:t>SPARKvue</a:t>
            </a:r>
            <a:endParaRPr lang="ru-RU" sz="1600" b="1" dirty="0"/>
          </a:p>
        </p:txBody>
      </p:sp>
      <p:pic>
        <p:nvPicPr>
          <p:cNvPr id="15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6619" y="81602"/>
            <a:ext cx="7368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электронные образовательные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055829"/>
              </p:ext>
            </p:extLst>
          </p:nvPr>
        </p:nvGraphicFramePr>
        <p:xfrm>
          <a:off x="0" y="6429346"/>
          <a:ext cx="9906000" cy="428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3000"/>
              </a:tblGrid>
              <a:tr h="214327">
                <a:tc gridSpan="2"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Методические пособия PASCO "56 готовых лабораторных работ по курсу естественного-научного цикла" (CD-диск)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В составе каждого комплекта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680562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953000" y="4725160"/>
            <a:ext cx="4826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11 </a:t>
            </a:r>
            <a:r>
              <a:rPr lang="ru-RU" sz="1400" b="1" dirty="0"/>
              <a:t>класс:</a:t>
            </a:r>
            <a:endParaRPr lang="ru-RU" sz="1400" dirty="0"/>
          </a:p>
          <a:p>
            <a:r>
              <a:rPr lang="ru-RU" sz="1400" dirty="0" smtClean="0"/>
              <a:t>17</a:t>
            </a:r>
            <a:r>
              <a:rPr lang="ru-RU" sz="1400" dirty="0"/>
              <a:t>. Исследование магнитного поля. Уровень: углубленный. </a:t>
            </a:r>
          </a:p>
          <a:p>
            <a:r>
              <a:rPr lang="ru-RU" sz="1400" dirty="0"/>
              <a:t>18. Изучение электромагнитной индукции. Уровень: базовый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13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3277" y="1286651"/>
            <a:ext cx="2764541" cy="2793889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218" y="1542526"/>
            <a:ext cx="2345544" cy="2345544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18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Z:\@МАРКЕТИНГ\Рабочий каталог\Богдан\ПРЕЗЕНТАЦИИ\Физика Дорожная карт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98" y="888223"/>
            <a:ext cx="1369904" cy="191526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Z:\@МАРКЕТИНГ\Поставщики\PASCO\Графика\Методические пособия\Физика_Пособ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551" y="874873"/>
            <a:ext cx="1363636" cy="192861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:\@МАРКЕТИНГ\Поставщики\PASCO\Графика\Методические пособия\Физика_Методич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287" y="1322740"/>
            <a:ext cx="1043554" cy="1480753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@МАРКЕТИНГ\Поставщики\PASCO\Графика\Методические пособия\Физик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119" y="874873"/>
            <a:ext cx="1505458" cy="192862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953000" y="3566792"/>
            <a:ext cx="48894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/>
              <a:t>Методический комплект для учителя </a:t>
            </a:r>
            <a:r>
              <a:rPr lang="ru-RU" sz="1400" b="1" dirty="0" smtClean="0"/>
              <a:t>физики: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в</a:t>
            </a:r>
            <a:r>
              <a:rPr lang="ru-RU" sz="1400" dirty="0" smtClean="0"/>
              <a:t>ключает книгу для учителя, рабочую тетрадь для учащегося и руководство по организации проектной деятельности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 российскими педагогами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с</a:t>
            </a:r>
            <a:r>
              <a:rPr lang="ru-RU" sz="1400" dirty="0" smtClean="0"/>
              <a:t>оответствует ФГОС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охватывает </a:t>
            </a:r>
            <a:r>
              <a:rPr lang="ru-RU" sz="1400" dirty="0"/>
              <a:t>два уровня: </a:t>
            </a:r>
            <a:r>
              <a:rPr lang="ru-RU" sz="1400" dirty="0" smtClean="0"/>
              <a:t>базовый и проектный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7 лабораторных работ и 5 проектных исследований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89530" y="3566792"/>
            <a:ext cx="47634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Методическое руководство «Физика методом исследования»: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разработано специалистами </a:t>
            </a:r>
            <a:r>
              <a:rPr lang="en-US" sz="1400" dirty="0" smtClean="0"/>
              <a:t>PASCO Scientific</a:t>
            </a:r>
            <a:r>
              <a:rPr lang="ru-RU" sz="1400" dirty="0" smtClean="0"/>
              <a:t> и адаптировано российскими педагогами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39 лабораторных работ по всему школьному курсу физики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реальный </a:t>
            </a:r>
            <a:r>
              <a:rPr lang="ru-RU" sz="1400" dirty="0"/>
              <a:t>инструмент применения </a:t>
            </a:r>
            <a:r>
              <a:rPr lang="en-US" sz="1400" dirty="0"/>
              <a:t>STEM</a:t>
            </a:r>
            <a:r>
              <a:rPr lang="ru-RU" sz="1400" dirty="0"/>
              <a:t>-подхода в обучении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311586"/>
            <a:ext cx="9902372" cy="134214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9531" y="836680"/>
            <a:ext cx="360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Каждое методическое </a:t>
            </a:r>
            <a:r>
              <a:rPr lang="ru-RU" sz="1400" dirty="0" smtClean="0"/>
              <a:t>руководство содержит</a:t>
            </a:r>
            <a:r>
              <a:rPr lang="ru-RU" sz="1400" dirty="0"/>
              <a:t>: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план-конспект </a:t>
            </a:r>
            <a:r>
              <a:rPr lang="ru-RU" sz="1400" dirty="0"/>
              <a:t>урока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ход лабораторной </a:t>
            </a:r>
            <a:r>
              <a:rPr lang="ru-RU" sz="1400" dirty="0" smtClean="0"/>
              <a:t>работы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/>
              <a:t>вопросы для </a:t>
            </a:r>
            <a:r>
              <a:rPr lang="ru-RU" sz="1400" dirty="0" smtClean="0"/>
              <a:t>учащихся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перечень необходимых материалов и приборов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информацию </a:t>
            </a:r>
            <a:r>
              <a:rPr lang="ru-RU" sz="1400" dirty="0"/>
              <a:t>по технике </a:t>
            </a:r>
            <a:r>
              <a:rPr lang="ru-RU" sz="1400" dirty="0" smtClean="0"/>
              <a:t>безопасности</a:t>
            </a:r>
            <a:endParaRPr lang="ru-RU" sz="1400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718853"/>
              </p:ext>
            </p:extLst>
          </p:nvPr>
        </p:nvGraphicFramePr>
        <p:xfrm>
          <a:off x="-4709" y="5509890"/>
          <a:ext cx="4957709" cy="587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82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9478"/>
              </a:tblGrid>
              <a:tr h="214327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Методическое руководство «Физика методом исследования")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 gridSpan="2">
                  <a:txBody>
                    <a:bodyPr/>
                    <a:lstStyle/>
                    <a:p>
                      <a:pPr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694195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406412"/>
              </p:ext>
            </p:extLst>
          </p:nvPr>
        </p:nvGraphicFramePr>
        <p:xfrm>
          <a:off x="4953000" y="5509890"/>
          <a:ext cx="4949372" cy="1327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0572"/>
              </a:tblGrid>
              <a:tr h="388083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физики на один класс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(1+15)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138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681538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091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физики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(1+1)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5348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681533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76619" y="81602"/>
            <a:ext cx="6351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брошюры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gaytsev\Downloads\RS272_ME-9502_storage-hp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218" y="2967322"/>
            <a:ext cx="3324958" cy="372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C:\Users\nagaytsev\Downloads\ME-57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08" y="4331017"/>
            <a:ext cx="5466751" cy="227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:\Users\nagaytsev\Downloads\SA-92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4904">
            <a:off x="7570753" y="2297653"/>
            <a:ext cx="2044347" cy="73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nagaytsev\Downloads\ME-8950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53" y="2132840"/>
            <a:ext cx="3726460" cy="215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оборудование: Механика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621012"/>
              </p:ext>
            </p:extLst>
          </p:nvPr>
        </p:nvGraphicFramePr>
        <p:xfrm>
          <a:off x="230012" y="674660"/>
          <a:ext cx="6444000" cy="1151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11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1620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Набор "Вращательная система" PASCO. Полная комплектация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673995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9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Динамометр демонстрационный </a:t>
                      </a:r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PASCO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687078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Машина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Атвуда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679794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Система динамическая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PAScar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(1,2 м, алюминий). Стандартная комплектация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689100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Набор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"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Статика"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673927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</a:tbl>
          </a:graphicData>
        </a:graphic>
      </p:graphicFrame>
      <p:grpSp>
        <p:nvGrpSpPr>
          <p:cNvPr id="56" name="Группа 55"/>
          <p:cNvGrpSpPr/>
          <p:nvPr/>
        </p:nvGrpSpPr>
        <p:grpSpPr>
          <a:xfrm>
            <a:off x="6505464" y="4220734"/>
            <a:ext cx="288032" cy="307777"/>
            <a:chOff x="7718918" y="3847564"/>
            <a:chExt cx="28803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1089399" y="4220734"/>
            <a:ext cx="288032" cy="307777"/>
            <a:chOff x="7718918" y="3847564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8297046" y="2448250"/>
            <a:ext cx="288032" cy="307777"/>
            <a:chOff x="7718918" y="3847564"/>
            <a:chExt cx="288032" cy="307777"/>
          </a:xfrm>
        </p:grpSpPr>
        <p:sp>
          <p:nvSpPr>
            <p:cNvPr id="112" name="Овал 11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1089399" y="2448250"/>
            <a:ext cx="288032" cy="307777"/>
            <a:chOff x="7718918" y="3847564"/>
            <a:chExt cx="288032" cy="307777"/>
          </a:xfrm>
        </p:grpSpPr>
        <p:sp>
          <p:nvSpPr>
            <p:cNvPr id="115" name="Овал 11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C:\Users\nagaytsev\Downloads\ME-685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585" y="2200116"/>
            <a:ext cx="914340" cy="91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Группа 49"/>
          <p:cNvGrpSpPr/>
          <p:nvPr/>
        </p:nvGrpSpPr>
        <p:grpSpPr>
          <a:xfrm>
            <a:off x="5700059" y="2448250"/>
            <a:ext cx="288032" cy="307777"/>
            <a:chOff x="7718918" y="3847564"/>
            <a:chExt cx="288032" cy="307777"/>
          </a:xfrm>
        </p:grpSpPr>
        <p:sp>
          <p:nvSpPr>
            <p:cNvPr id="51" name="Овал 5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32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@МАРКЕТИНГ\Рабочий каталог\Богдан\ПРЕЗЕНТАЦИИ\ME-9447B_in-us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" t="11891" r="29174" b="6434"/>
          <a:stretch/>
        </p:blipFill>
        <p:spPr bwMode="auto">
          <a:xfrm>
            <a:off x="2910242" y="2286483"/>
            <a:ext cx="2690839" cy="209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nagaytsev\Downloads\ME-68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40" y="4654138"/>
            <a:ext cx="2992782" cy="144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nagaytsev\Downloads\ME-68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28" b="10579"/>
          <a:stretch/>
        </p:blipFill>
        <p:spPr bwMode="auto">
          <a:xfrm>
            <a:off x="7723105" y="1973590"/>
            <a:ext cx="2174429" cy="306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nagaytsev\Downloads\ME-685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6" y="2156256"/>
            <a:ext cx="2573098" cy="257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оборудование: Механика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323403"/>
              </p:ext>
            </p:extLst>
          </p:nvPr>
        </p:nvGraphicFramePr>
        <p:xfrm>
          <a:off x="230013" y="674660"/>
          <a:ext cx="7020000" cy="1343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68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1620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18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j-lt"/>
                        </a:rPr>
                        <a:t>Платформа вращающаяся для эксперимента с гироскопом PASCO</a:t>
                      </a:r>
                      <a:r>
                        <a:rPr lang="ru-RU" sz="1200" baseline="0" dirty="0" smtClean="0">
                          <a:latin typeface="+mj-lt"/>
                        </a:rPr>
                        <a:t> </a:t>
                      </a:r>
                      <a:r>
                        <a:rPr lang="ru-RU" sz="1100" i="1" baseline="0" dirty="0" smtClean="0">
                          <a:latin typeface="+mj-lt"/>
                        </a:rPr>
                        <a:t>(скамья Жуковского)</a:t>
                      </a:r>
                      <a:endParaRPr lang="ru-RU" sz="1100" i="1" dirty="0"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682352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18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Колесо-гироскоп </a:t>
                      </a:r>
                      <a:r>
                        <a:rPr lang="en-US" sz="1200" b="0" i="0" u="none" strike="noStrike" dirty="0" smtClean="0">
                          <a:effectLst/>
                          <a:latin typeface="+mj-lt"/>
                        </a:rPr>
                        <a:t>PASCO</a:t>
                      </a:r>
                      <a:endParaRPr lang="en-US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682351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0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j-lt"/>
                        </a:rPr>
                        <a:t>Набор "Сложение сил" </a:t>
                      </a:r>
                      <a:r>
                        <a:rPr lang="en-US" sz="1200" dirty="0" smtClean="0">
                          <a:latin typeface="+mj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682362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0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j-lt"/>
                        </a:rPr>
                        <a:t>Набор фигур "Плотность тел"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674011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780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Баллистический пистолет (малая дистанция) PASCO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j-lt"/>
                        </a:rPr>
                        <a:t>685185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80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j-lt"/>
                        </a:rPr>
                        <a:t>Набор </a:t>
                      </a:r>
                      <a:r>
                        <a:rPr lang="ru-RU" sz="1200" b="0" i="0" u="none" strike="noStrike" dirty="0" smtClean="0">
                          <a:effectLst/>
                          <a:latin typeface="+mj-lt"/>
                        </a:rPr>
                        <a:t>"</a:t>
                      </a:r>
                      <a:r>
                        <a:rPr lang="ru-RU" sz="1200" b="0" i="0" u="none" strike="noStrike" dirty="0">
                          <a:effectLst/>
                          <a:latin typeface="+mj-lt"/>
                        </a:rPr>
                        <a:t>Свободное падение"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j-lt"/>
                        </a:rPr>
                        <a:t>682363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</a:tbl>
          </a:graphicData>
        </a:graphic>
      </p:graphicFrame>
      <p:grpSp>
        <p:nvGrpSpPr>
          <p:cNvPr id="111" name="Группа 110"/>
          <p:cNvGrpSpPr/>
          <p:nvPr/>
        </p:nvGrpSpPr>
        <p:grpSpPr>
          <a:xfrm>
            <a:off x="3332800" y="2274808"/>
            <a:ext cx="288032" cy="307777"/>
            <a:chOff x="7718918" y="3847564"/>
            <a:chExt cx="288032" cy="307777"/>
          </a:xfrm>
        </p:grpSpPr>
        <p:sp>
          <p:nvSpPr>
            <p:cNvPr id="112" name="Овал 11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1255425" y="2254804"/>
            <a:ext cx="288032" cy="307777"/>
            <a:chOff x="7718918" y="3847564"/>
            <a:chExt cx="288032" cy="307777"/>
          </a:xfrm>
        </p:grpSpPr>
        <p:sp>
          <p:nvSpPr>
            <p:cNvPr id="115" name="Овал 11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818278" y="2388946"/>
            <a:ext cx="346092" cy="307777"/>
            <a:chOff x="7689888" y="3837691"/>
            <a:chExt cx="34609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689888" y="3837691"/>
              <a:ext cx="3460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1255425" y="5224618"/>
            <a:ext cx="288032" cy="307777"/>
            <a:chOff x="7718918" y="3847564"/>
            <a:chExt cx="288032" cy="307777"/>
          </a:xfrm>
        </p:grpSpPr>
        <p:sp>
          <p:nvSpPr>
            <p:cNvPr id="97" name="Овал 9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6" name="Picture 5" descr="C:\Users\nagaytsev\Downloads\RS1751_PASCO_webinfo_images (1)\SE-9719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11" y="2304602"/>
            <a:ext cx="2021509" cy="202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Группа 72"/>
          <p:cNvGrpSpPr/>
          <p:nvPr/>
        </p:nvGrpSpPr>
        <p:grpSpPr>
          <a:xfrm>
            <a:off x="5833168" y="3087172"/>
            <a:ext cx="288032" cy="307777"/>
            <a:chOff x="7718918" y="3847564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3075" name="Picture 3" descr="C:\Users\nagaytsev\Downloads\ME-988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706" y="4786705"/>
            <a:ext cx="4486012" cy="193494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7575626" y="4734882"/>
            <a:ext cx="346092" cy="307777"/>
            <a:chOff x="7689888" y="3837691"/>
            <a:chExt cx="346092" cy="307777"/>
          </a:xfrm>
        </p:grpSpPr>
        <p:sp>
          <p:nvSpPr>
            <p:cNvPr id="31" name="Овал 3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689888" y="3837691"/>
              <a:ext cx="3460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962863" y="4100675"/>
            <a:ext cx="154080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i="1" dirty="0" smtClean="0"/>
              <a:t>Набор масс в набор не входит</a:t>
            </a:r>
            <a:endParaRPr lang="ru-RU" sz="800" i="1" dirty="0"/>
          </a:p>
        </p:txBody>
      </p:sp>
    </p:spTree>
    <p:extLst>
      <p:ext uri="{BB962C8B-B14F-4D97-AF65-F5344CB8AC3E}">
        <p14:creationId xmlns:p14="http://schemas.microsoft.com/office/powerpoint/2010/main" val="88153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nagaytsev\Downloads\WA-96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70" y="2300435"/>
            <a:ext cx="2415930" cy="24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1" name="Группа 110"/>
          <p:cNvGrpSpPr/>
          <p:nvPr/>
        </p:nvGrpSpPr>
        <p:grpSpPr>
          <a:xfrm>
            <a:off x="4727331" y="2473422"/>
            <a:ext cx="344391" cy="307777"/>
            <a:chOff x="7675620" y="3847564"/>
            <a:chExt cx="344391" cy="307777"/>
          </a:xfrm>
        </p:grpSpPr>
        <p:sp>
          <p:nvSpPr>
            <p:cNvPr id="112" name="Овал 11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7675620" y="3847564"/>
              <a:ext cx="3443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130" name="Picture 10" descr="C:\Users\nagaytsev\Downloads\WA-95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6" y="3915059"/>
            <a:ext cx="3260220" cy="255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Группа 55"/>
          <p:cNvGrpSpPr/>
          <p:nvPr/>
        </p:nvGrpSpPr>
        <p:grpSpPr>
          <a:xfrm>
            <a:off x="58839" y="5179022"/>
            <a:ext cx="482174" cy="307777"/>
            <a:chOff x="7681471" y="3868826"/>
            <a:chExt cx="482174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8464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681471" y="3868826"/>
              <a:ext cx="48217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129" name="Picture 9" descr="C:\Users\nagaytsev\Downloads\WA-989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5"/>
          <a:stretch/>
        </p:blipFill>
        <p:spPr bwMode="auto">
          <a:xfrm>
            <a:off x="7064654" y="1050184"/>
            <a:ext cx="2841346" cy="408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nagaytsev\Downloads\SF-93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673" y="2248838"/>
            <a:ext cx="1188177" cy="16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nagaytsev\Downloads\WA-98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10" y="2518238"/>
            <a:ext cx="2544278" cy="12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оборудование: Механика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053270"/>
              </p:ext>
            </p:extLst>
          </p:nvPr>
        </p:nvGraphicFramePr>
        <p:xfrm>
          <a:off x="230011" y="674660"/>
          <a:ext cx="6264000" cy="1535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9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1620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9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Генератор синусоидальных колебаний 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680369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2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Механический генератор волн 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674286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Набор для эксперимента "Пластины </a:t>
                      </a:r>
                      <a:r>
                        <a:rPr lang="ru-RU" sz="1200" b="0" i="0" u="none" strike="noStrike" dirty="0" err="1">
                          <a:effectLst/>
                          <a:latin typeface="+mn-lt"/>
                        </a:rPr>
                        <a:t>Хладни</a:t>
                      </a:r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680370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Волновая машина 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673928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Резонансная труба в комплекте с динамиком (поликарбонат, 1,2 м</a:t>
                      </a:r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)</a:t>
                      </a:r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687081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Пушка воздушная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697671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Петля для демонстрации резонанса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680367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93" name="Группа 92"/>
          <p:cNvGrpSpPr/>
          <p:nvPr/>
        </p:nvGrpSpPr>
        <p:grpSpPr>
          <a:xfrm>
            <a:off x="3195844" y="2430545"/>
            <a:ext cx="413917" cy="307777"/>
            <a:chOff x="7671499" y="3847563"/>
            <a:chExt cx="413917" cy="307777"/>
          </a:xfrm>
        </p:grpSpPr>
        <p:sp>
          <p:nvSpPr>
            <p:cNvPr id="97" name="Овал 9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7671499" y="3847563"/>
              <a:ext cx="4139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978271" y="2430544"/>
            <a:ext cx="524684" cy="307777"/>
            <a:chOff x="7671293" y="3847562"/>
            <a:chExt cx="524684" cy="307777"/>
          </a:xfrm>
        </p:grpSpPr>
        <p:sp>
          <p:nvSpPr>
            <p:cNvPr id="115" name="Овал 11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7671293" y="3847562"/>
              <a:ext cx="5246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7193210" y="2409115"/>
            <a:ext cx="466505" cy="307777"/>
            <a:chOff x="7671293" y="3847564"/>
            <a:chExt cx="466505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671293" y="3847564"/>
              <a:ext cx="4665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74" name="Picture 2" descr="C:\Users\nagaytsev\Downloads\RS1751_PASCO_webinfo_images (1)\SF-9405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15"/>
          <a:stretch/>
        </p:blipFill>
        <p:spPr bwMode="auto">
          <a:xfrm>
            <a:off x="6371199" y="5076465"/>
            <a:ext cx="1449486" cy="14770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Группа 30"/>
          <p:cNvGrpSpPr/>
          <p:nvPr/>
        </p:nvGrpSpPr>
        <p:grpSpPr>
          <a:xfrm>
            <a:off x="6256125" y="5101196"/>
            <a:ext cx="384966" cy="307777"/>
            <a:chOff x="7670451" y="3837691"/>
            <a:chExt cx="384966" cy="307777"/>
          </a:xfrm>
        </p:grpSpPr>
        <p:sp>
          <p:nvSpPr>
            <p:cNvPr id="32" name="Овал 31"/>
            <p:cNvSpPr/>
            <p:nvPr/>
          </p:nvSpPr>
          <p:spPr>
            <a:xfrm>
              <a:off x="7718918" y="384708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7670451" y="3837691"/>
              <a:ext cx="3849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6" name="Picture 6" descr="C:\Users\nagaytsev\Downloads\SE-737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761" y="4197469"/>
            <a:ext cx="2176218" cy="2356020"/>
          </a:xfrm>
          <a:prstGeom prst="snip2DiagRect">
            <a:avLst>
              <a:gd name="adj1" fmla="val 0"/>
              <a:gd name="adj2" fmla="val 3915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Группа 46"/>
          <p:cNvGrpSpPr/>
          <p:nvPr/>
        </p:nvGrpSpPr>
        <p:grpSpPr>
          <a:xfrm>
            <a:off x="4092122" y="5763427"/>
            <a:ext cx="501482" cy="307777"/>
            <a:chOff x="7683562" y="3857436"/>
            <a:chExt cx="501482" cy="307777"/>
          </a:xfrm>
        </p:grpSpPr>
        <p:sp>
          <p:nvSpPr>
            <p:cNvPr id="48" name="Овал 47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683562" y="3857436"/>
              <a:ext cx="5014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24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nagaytsev\Downloads\ME-85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48" y="4257092"/>
            <a:ext cx="1756872" cy="113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Группа 98"/>
          <p:cNvGrpSpPr/>
          <p:nvPr/>
        </p:nvGrpSpPr>
        <p:grpSpPr>
          <a:xfrm>
            <a:off x="5982834" y="4430024"/>
            <a:ext cx="505825" cy="307777"/>
            <a:chOff x="7681567" y="3839324"/>
            <a:chExt cx="505825" cy="307777"/>
          </a:xfrm>
        </p:grpSpPr>
        <p:sp>
          <p:nvSpPr>
            <p:cNvPr id="100" name="Овал 9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1" name="Прямоугольник 100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6" name="Picture 2" descr="C:\Users\nagaytsev\Downloads\SE-73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06" y="5282563"/>
            <a:ext cx="1771129" cy="154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Группа 65"/>
          <p:cNvGrpSpPr/>
          <p:nvPr/>
        </p:nvGrpSpPr>
        <p:grpSpPr>
          <a:xfrm>
            <a:off x="5389985" y="5405449"/>
            <a:ext cx="505825" cy="307777"/>
            <a:chOff x="7681567" y="3839324"/>
            <a:chExt cx="505825" cy="307777"/>
          </a:xfrm>
        </p:grpSpPr>
        <p:sp>
          <p:nvSpPr>
            <p:cNvPr id="67" name="Овал 6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9" name="Picture 2" descr="C:\Users\nagaytsev\Downloads\RS1751_PASCO_webinfo_images (1)\ME-98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244" y="4361541"/>
            <a:ext cx="1333541" cy="71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Группа 49"/>
          <p:cNvGrpSpPr/>
          <p:nvPr/>
        </p:nvGrpSpPr>
        <p:grpSpPr>
          <a:xfrm>
            <a:off x="3981227" y="4371876"/>
            <a:ext cx="288032" cy="307777"/>
            <a:chOff x="7718918" y="3847564"/>
            <a:chExt cx="288032" cy="307777"/>
          </a:xfrm>
        </p:grpSpPr>
        <p:sp>
          <p:nvSpPr>
            <p:cNvPr id="51" name="Овал 5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1" name="Picture 3" descr="C:\Users\nagaytsev\Downloads\ME-98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992" y="5950456"/>
            <a:ext cx="1280115" cy="90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C:\Users\nagaytsev\Downloads\ME-809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986" y="4233170"/>
            <a:ext cx="1141011" cy="72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оборудование: Аксессуары по механике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984054"/>
              </p:ext>
            </p:extLst>
          </p:nvPr>
        </p:nvGraphicFramePr>
        <p:xfrm>
          <a:off x="230014" y="674660"/>
          <a:ext cx="6660000" cy="3563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3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4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Маятниковый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крепеж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675343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5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Кронштейн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для крепления датчика силы на динамической скамье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689092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349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Крепление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 динамическую тележку для датчика движения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675136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Держатель для крепления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грузов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 вращающейся платформе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688257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Крутящий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электропривод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675346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93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Моторизованная тележка переменной скорости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673923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633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Набор бамперов для экспериментов на столкновения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685191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Кронштейн для крепления оптических ворот к баллистическому пистолету PASCO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682375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Флажок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для динамической тележки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675324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Набор для эксперимента "Трение" 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675139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8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Коврик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противоударный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689103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08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Лента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 разметкой для изучения свободного падения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675137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0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Набор пружин демонстрационный 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699703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Защитный каркас для датчика движения PASCO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685186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90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Вентилятор к </a:t>
                      </a:r>
                      <a:r>
                        <a:rPr lang="en-US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Smart-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тележке </a:t>
                      </a:r>
                      <a:r>
                        <a:rPr lang="en-US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PASCO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694194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Пускатель баллистический для динамических систем PASCO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689311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Набор грузов с держателями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675161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3" name="Picture 7" descr="C:\Users\nagaytsev\Downloads\ME-978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241" y="5764991"/>
            <a:ext cx="1630883" cy="109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nagaytsev\Downloads\ME-662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8" y="4583913"/>
            <a:ext cx="1291225" cy="132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nagaytsev\Downloads\ME-674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9"/>
          <a:stretch/>
        </p:blipFill>
        <p:spPr bwMode="auto">
          <a:xfrm>
            <a:off x="111904" y="5976176"/>
            <a:ext cx="1568242" cy="88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Группа 52"/>
          <p:cNvGrpSpPr/>
          <p:nvPr/>
        </p:nvGrpSpPr>
        <p:grpSpPr>
          <a:xfrm>
            <a:off x="1839725" y="6437016"/>
            <a:ext cx="288032" cy="307777"/>
            <a:chOff x="7718918" y="3847564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3575965" y="6437016"/>
            <a:ext cx="288032" cy="307777"/>
            <a:chOff x="7718918" y="3847564"/>
            <a:chExt cx="288032" cy="307777"/>
          </a:xfrm>
        </p:grpSpPr>
        <p:sp>
          <p:nvSpPr>
            <p:cNvPr id="65" name="Овал 6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2415613" y="4362004"/>
            <a:ext cx="288032" cy="307777"/>
            <a:chOff x="7718918" y="3847564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230013" y="5355770"/>
            <a:ext cx="288032" cy="307777"/>
            <a:chOff x="7718918" y="3847564"/>
            <a:chExt cx="288032" cy="307777"/>
          </a:xfrm>
        </p:grpSpPr>
        <p:sp>
          <p:nvSpPr>
            <p:cNvPr id="97" name="Овал 9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221248" y="6437016"/>
            <a:ext cx="288032" cy="307777"/>
            <a:chOff x="7718918" y="3847564"/>
            <a:chExt cx="288032" cy="307777"/>
          </a:xfrm>
        </p:grpSpPr>
        <p:sp>
          <p:nvSpPr>
            <p:cNvPr id="112" name="Овал 11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1" name="Picture 4" descr="C:\Users\nagaytsev\Downloads\ME-895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28" y="4938193"/>
            <a:ext cx="1695358" cy="86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Группа 55"/>
          <p:cNvGrpSpPr/>
          <p:nvPr/>
        </p:nvGrpSpPr>
        <p:grpSpPr>
          <a:xfrm>
            <a:off x="1842284" y="5355770"/>
            <a:ext cx="288032" cy="307777"/>
            <a:chOff x="7718918" y="3847564"/>
            <a:chExt cx="28803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5" name="Picture 3" descr="C:\Users\nagaytsev\Downloads\ME-9377A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60" y="4983861"/>
            <a:ext cx="710400" cy="173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" name="Группа 79"/>
          <p:cNvGrpSpPr/>
          <p:nvPr/>
        </p:nvGrpSpPr>
        <p:grpSpPr>
          <a:xfrm>
            <a:off x="7077821" y="5237317"/>
            <a:ext cx="505825" cy="307777"/>
            <a:chOff x="7681567" y="3839324"/>
            <a:chExt cx="505825" cy="307777"/>
          </a:xfrm>
        </p:grpSpPr>
        <p:sp>
          <p:nvSpPr>
            <p:cNvPr id="81" name="Овал 8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3" descr="Z:\@МАРКЕТИНГ\Рабочий каталог\Богдан\ПРЕЗЕНТАЦИИ\ME-6821includes.t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38" y="5327609"/>
            <a:ext cx="1637666" cy="75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8" name="Группа 107"/>
          <p:cNvGrpSpPr/>
          <p:nvPr/>
        </p:nvGrpSpPr>
        <p:grpSpPr>
          <a:xfrm>
            <a:off x="3538310" y="5355770"/>
            <a:ext cx="288032" cy="307777"/>
            <a:chOff x="7718918" y="3847564"/>
            <a:chExt cx="288032" cy="307777"/>
          </a:xfrm>
        </p:grpSpPr>
        <p:sp>
          <p:nvSpPr>
            <p:cNvPr id="109" name="Овал 10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0" name="Picture 4" descr="C:\Users\nagaytsev\Downloads\ME-9866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0"/>
          <a:stretch/>
        </p:blipFill>
        <p:spPr bwMode="auto">
          <a:xfrm>
            <a:off x="8131921" y="6080742"/>
            <a:ext cx="1554929" cy="72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Группа 90"/>
          <p:cNvGrpSpPr/>
          <p:nvPr/>
        </p:nvGrpSpPr>
        <p:grpSpPr>
          <a:xfrm>
            <a:off x="8046174" y="6405223"/>
            <a:ext cx="505825" cy="307777"/>
            <a:chOff x="7681567" y="3839324"/>
            <a:chExt cx="505825" cy="307777"/>
          </a:xfrm>
        </p:grpSpPr>
        <p:sp>
          <p:nvSpPr>
            <p:cNvPr id="92" name="Овал 9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0" name="Picture 2" descr="C:\Users\nagaytsev\Downloads\RS1751_PASCO_webinfo_images (1)\SE-7256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r="8178"/>
          <a:stretch/>
        </p:blipFill>
        <p:spPr bwMode="auto">
          <a:xfrm>
            <a:off x="8135819" y="4294186"/>
            <a:ext cx="1551295" cy="16819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Группа 59"/>
          <p:cNvGrpSpPr/>
          <p:nvPr/>
        </p:nvGrpSpPr>
        <p:grpSpPr>
          <a:xfrm>
            <a:off x="8046174" y="4316108"/>
            <a:ext cx="505825" cy="307777"/>
            <a:chOff x="7681567" y="3839324"/>
            <a:chExt cx="505825" cy="307777"/>
          </a:xfrm>
        </p:grpSpPr>
        <p:sp>
          <p:nvSpPr>
            <p:cNvPr id="61" name="Овал 6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6" t="9479" b="2627"/>
          <a:stretch/>
        </p:blipFill>
        <p:spPr>
          <a:xfrm>
            <a:off x="7847308" y="2984122"/>
            <a:ext cx="1702617" cy="1232865"/>
          </a:xfrm>
          <a:prstGeom prst="flowChartDelay">
            <a:avLst/>
          </a:prstGeom>
        </p:spPr>
      </p:pic>
      <p:grpSp>
        <p:nvGrpSpPr>
          <p:cNvPr id="72" name="Группа 71"/>
          <p:cNvGrpSpPr/>
          <p:nvPr/>
        </p:nvGrpSpPr>
        <p:grpSpPr>
          <a:xfrm>
            <a:off x="8034266" y="3894660"/>
            <a:ext cx="505825" cy="307777"/>
            <a:chOff x="7681567" y="3839324"/>
            <a:chExt cx="505825" cy="307777"/>
          </a:xfrm>
        </p:grpSpPr>
        <p:sp>
          <p:nvSpPr>
            <p:cNvPr id="74" name="Овал 7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101" name="Picture 5" descr="C:\Users\nagaytsev\Downloads\ME-9506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80" y="4351022"/>
            <a:ext cx="1578367" cy="54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4" name="Группа 113"/>
          <p:cNvGrpSpPr/>
          <p:nvPr/>
        </p:nvGrpSpPr>
        <p:grpSpPr>
          <a:xfrm>
            <a:off x="906325" y="4342877"/>
            <a:ext cx="288032" cy="307777"/>
            <a:chOff x="7718918" y="3847564"/>
            <a:chExt cx="288032" cy="307777"/>
          </a:xfrm>
        </p:grpSpPr>
        <p:sp>
          <p:nvSpPr>
            <p:cNvPr id="115" name="Овал 11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t="4394" r="1" b="4171"/>
          <a:stretch/>
        </p:blipFill>
        <p:spPr>
          <a:xfrm>
            <a:off x="8371557" y="603250"/>
            <a:ext cx="1392553" cy="1281958"/>
          </a:xfrm>
          <a:prstGeom prst="rect">
            <a:avLst/>
          </a:prstGeom>
        </p:spPr>
      </p:pic>
      <p:grpSp>
        <p:nvGrpSpPr>
          <p:cNvPr id="86" name="Группа 85"/>
          <p:cNvGrpSpPr/>
          <p:nvPr/>
        </p:nvGrpSpPr>
        <p:grpSpPr>
          <a:xfrm>
            <a:off x="8067185" y="1173069"/>
            <a:ext cx="505825" cy="307777"/>
            <a:chOff x="7681567" y="3839324"/>
            <a:chExt cx="505825" cy="307777"/>
          </a:xfrm>
        </p:grpSpPr>
        <p:sp>
          <p:nvSpPr>
            <p:cNvPr id="87" name="Овал 8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3" descr="C:\Users\nagaytsev\Downloads\RS1751_PASCO_webinfo_images (1)\ME-9486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487" y="2010914"/>
            <a:ext cx="1086438" cy="1310623"/>
          </a:xfrm>
          <a:prstGeom prst="snip2DiagRect">
            <a:avLst>
              <a:gd name="adj1" fmla="val 24073"/>
              <a:gd name="adj2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Группа 78"/>
          <p:cNvGrpSpPr/>
          <p:nvPr/>
        </p:nvGrpSpPr>
        <p:grpSpPr>
          <a:xfrm>
            <a:off x="8344845" y="2529799"/>
            <a:ext cx="505825" cy="307777"/>
            <a:chOff x="7681567" y="3839324"/>
            <a:chExt cx="505825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7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nagaytsev\Downloads\TD-8557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949" y="4908002"/>
            <a:ext cx="3320024" cy="191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nagaytsev\Downloads\TD-855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520" y="3419127"/>
            <a:ext cx="1783248" cy="164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nagaytsev\Downloads\TD-8550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900" y="3104960"/>
            <a:ext cx="1020696" cy="195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nagaytsev\Downloads\TD-85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59000" y="3491146"/>
            <a:ext cx="2258750" cy="106096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nagaytsev\Downloads\TD-8572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" t="4620" b="5337"/>
          <a:stretch/>
        </p:blipFill>
        <p:spPr bwMode="auto">
          <a:xfrm>
            <a:off x="178800" y="2652145"/>
            <a:ext cx="2471165" cy="270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nagaytsev\Downloads\TD-8596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832" y="1213568"/>
            <a:ext cx="1346531" cy="217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Дополнительное оборудование: Термодинамика</a:t>
            </a: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30270"/>
              </p:ext>
            </p:extLst>
          </p:nvPr>
        </p:nvGraphicFramePr>
        <p:xfrm>
          <a:off x="230014" y="674660"/>
          <a:ext cx="5472000" cy="1984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14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Прибор для демонстрации циклов теплового двигателя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688507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Прибор для демонстрации линейного расширения тел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689792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Прибор для демонстрации адиабатического сжатия 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691817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Преобразователь термоэлектрический </a:t>
                      </a:r>
                      <a:r>
                        <a:rPr lang="en-US" sz="1200" dirty="0" smtClean="0">
                          <a:latin typeface="+mn-lt"/>
                        </a:rPr>
                        <a:t>PASCO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691816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Парогенератор 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680846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081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6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Набор "Калориметрия" PASCO. Базовая комплектация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697238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081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7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Набор "Законы идеальных газов"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673203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08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Сфера "Абсолютный ноль температуры" PASCO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677979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56" name="Группа 55"/>
          <p:cNvGrpSpPr/>
          <p:nvPr/>
        </p:nvGrpSpPr>
        <p:grpSpPr>
          <a:xfrm>
            <a:off x="5439060" y="3607283"/>
            <a:ext cx="288032" cy="307777"/>
            <a:chOff x="7718918" y="3847564"/>
            <a:chExt cx="28803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4" descr="C:\Users\nagaytsev\Downloads\TD-885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00" y="5310788"/>
            <a:ext cx="4400928" cy="146697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4" name="Группа 113"/>
          <p:cNvGrpSpPr/>
          <p:nvPr/>
        </p:nvGrpSpPr>
        <p:grpSpPr>
          <a:xfrm>
            <a:off x="938508" y="3104960"/>
            <a:ext cx="288032" cy="307777"/>
            <a:chOff x="7718918" y="3847564"/>
            <a:chExt cx="288032" cy="307777"/>
          </a:xfrm>
        </p:grpSpPr>
        <p:sp>
          <p:nvSpPr>
            <p:cNvPr id="115" name="Овал 11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4178908" y="3607283"/>
            <a:ext cx="288032" cy="307777"/>
            <a:chOff x="7718918" y="3847564"/>
            <a:chExt cx="288032" cy="307777"/>
          </a:xfrm>
        </p:grpSpPr>
        <p:sp>
          <p:nvSpPr>
            <p:cNvPr id="119" name="Овал 11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Группа 120"/>
          <p:cNvGrpSpPr/>
          <p:nvPr/>
        </p:nvGrpSpPr>
        <p:grpSpPr>
          <a:xfrm>
            <a:off x="938508" y="5285234"/>
            <a:ext cx="288032" cy="307777"/>
            <a:chOff x="7718918" y="3847564"/>
            <a:chExt cx="288032" cy="307777"/>
          </a:xfrm>
        </p:grpSpPr>
        <p:sp>
          <p:nvSpPr>
            <p:cNvPr id="122" name="Овал 12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3" name="Прямоугольник 12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" name="Группа 123"/>
          <p:cNvGrpSpPr/>
          <p:nvPr/>
        </p:nvGrpSpPr>
        <p:grpSpPr>
          <a:xfrm>
            <a:off x="2698822" y="3178732"/>
            <a:ext cx="288032" cy="307777"/>
            <a:chOff x="7718918" y="3847564"/>
            <a:chExt cx="288032" cy="307777"/>
          </a:xfrm>
        </p:grpSpPr>
        <p:sp>
          <p:nvSpPr>
            <p:cNvPr id="125" name="Овал 12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6" name="Picture 2" descr="C:\Users\nagaytsev\Downloads\RS191_TD-8595_Complete-hp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987" y="3419573"/>
            <a:ext cx="1782220" cy="247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5439060" y="5049200"/>
            <a:ext cx="288032" cy="307777"/>
            <a:chOff x="7718918" y="3847564"/>
            <a:chExt cx="288032" cy="307777"/>
          </a:xfrm>
        </p:grpSpPr>
        <p:sp>
          <p:nvSpPr>
            <p:cNvPr id="31" name="Овал 3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8391428" y="2797142"/>
            <a:ext cx="288032" cy="307777"/>
            <a:chOff x="7718918" y="3847564"/>
            <a:chExt cx="288032" cy="307777"/>
          </a:xfrm>
        </p:grpSpPr>
        <p:sp>
          <p:nvSpPr>
            <p:cNvPr id="34" name="Овал 3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8391428" y="5480931"/>
            <a:ext cx="288032" cy="307777"/>
            <a:chOff x="7718918" y="3847564"/>
            <a:chExt cx="288032" cy="307777"/>
          </a:xfrm>
        </p:grpSpPr>
        <p:sp>
          <p:nvSpPr>
            <p:cNvPr id="37" name="Овал 3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1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14649" r="28738" b="5008"/>
          <a:stretch/>
        </p:blipFill>
        <p:spPr>
          <a:xfrm>
            <a:off x="2262974" y="2505208"/>
            <a:ext cx="3824165" cy="2390103"/>
          </a:xfrm>
          <a:prstGeom prst="rect">
            <a:avLst/>
          </a:prstGeom>
        </p:spPr>
      </p:pic>
      <p:pic>
        <p:nvPicPr>
          <p:cNvPr id="7173" name="Picture 5" descr="C:\Users\nagaytsev\Downloads\EM-86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477" y="2760770"/>
            <a:ext cx="2827101" cy="197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nagaytsev\Downloads\EM-88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096" y="5030241"/>
            <a:ext cx="2617929" cy="136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nagaytsev\Downloads\EM-35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55" y="4730532"/>
            <a:ext cx="4205589" cy="208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r>
              <a:rPr lang="ru-RU" sz="1800" b="1" dirty="0">
                <a:solidFill>
                  <a:schemeClr val="bg1"/>
                </a:solidFill>
              </a:rPr>
              <a:t>: </a:t>
            </a:r>
            <a:r>
              <a:rPr lang="ru-RU" sz="1800" b="1" dirty="0" smtClean="0">
                <a:solidFill>
                  <a:schemeClr val="bg1"/>
                </a:solidFill>
              </a:rPr>
              <a:t>Электродинамика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961389"/>
              </p:ext>
            </p:extLst>
          </p:nvPr>
        </p:nvGraphicFramePr>
        <p:xfrm>
          <a:off x="230013" y="584779"/>
          <a:ext cx="8604000" cy="16156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72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6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Высоковольтный генератор Ван дер </a:t>
                      </a:r>
                      <a:r>
                        <a:rPr lang="ru-RU" sz="1200" b="0" i="0" u="none" strike="noStrike" dirty="0" err="1">
                          <a:effectLst/>
                          <a:latin typeface="+mn-lt"/>
                        </a:rPr>
                        <a:t>Граафа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682460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Комплект для проведения экспериментов по теме "Магнитное поле кольцевых токов"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691818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08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Комплект для проведения экспериментов по теме "Постоянный и переменный ток"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691819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4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Модульные платы для изучения электричества 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438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Модульная плата для проведения экспериментов по теме "Электричество" PASCO. Стандартная комплектация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697673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78438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Модульная плата для изучения электричества PASCO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690646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97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Набор "Удельное сопротивление" </a:t>
                      </a:r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PASCO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680379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56" name="Группа 55"/>
          <p:cNvGrpSpPr/>
          <p:nvPr/>
        </p:nvGrpSpPr>
        <p:grpSpPr>
          <a:xfrm>
            <a:off x="6933248" y="5250387"/>
            <a:ext cx="288032" cy="307777"/>
            <a:chOff x="7718918" y="3847564"/>
            <a:chExt cx="28803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2396688" y="4741423"/>
            <a:ext cx="288032" cy="307777"/>
            <a:chOff x="7718918" y="3847564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2396688" y="2559718"/>
            <a:ext cx="288032" cy="307777"/>
            <a:chOff x="7718918" y="3847564"/>
            <a:chExt cx="288032" cy="307777"/>
          </a:xfrm>
        </p:grpSpPr>
        <p:sp>
          <p:nvSpPr>
            <p:cNvPr id="97" name="Овал 9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6872801" y="2847129"/>
            <a:ext cx="288032" cy="307777"/>
            <a:chOff x="7718918" y="3847564"/>
            <a:chExt cx="288032" cy="307777"/>
          </a:xfrm>
        </p:grpSpPr>
        <p:sp>
          <p:nvSpPr>
            <p:cNvPr id="112" name="Овал 11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170" name="Picture 2" descr="C:\Users\nagaytsev\Downloads\SE-869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3" y="3603571"/>
            <a:ext cx="1610300" cy="298494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Группа 58"/>
          <p:cNvGrpSpPr/>
          <p:nvPr/>
        </p:nvGrpSpPr>
        <p:grpSpPr>
          <a:xfrm>
            <a:off x="248280" y="3440400"/>
            <a:ext cx="288032" cy="307777"/>
            <a:chOff x="7718918" y="3847564"/>
            <a:chExt cx="288032" cy="307777"/>
          </a:xfrm>
        </p:grpSpPr>
        <p:sp>
          <p:nvSpPr>
            <p:cNvPr id="60" name="Овал 5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85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C:\Users\nagaytsev\Downloads\PK-9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246" y="2132840"/>
            <a:ext cx="3275531" cy="197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nagaytsev\Downloads\SE-71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07" y="5234184"/>
            <a:ext cx="2419610" cy="92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nagaytsev\Downloads\ES-9080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12" y="1766067"/>
            <a:ext cx="4576361" cy="257632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nagaytsev\Downloads\SF-86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78" y="4563140"/>
            <a:ext cx="3051081" cy="182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r>
              <a:rPr lang="ru-RU" sz="1800" b="1" dirty="0">
                <a:solidFill>
                  <a:schemeClr val="bg1"/>
                </a:solidFill>
              </a:rPr>
              <a:t>: </a:t>
            </a:r>
            <a:r>
              <a:rPr lang="ru-RU" sz="1800" b="1" dirty="0" smtClean="0">
                <a:solidFill>
                  <a:schemeClr val="bg1"/>
                </a:solidFill>
              </a:rPr>
              <a:t>Электродинамика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469129"/>
              </p:ext>
            </p:extLst>
          </p:nvPr>
        </p:nvGraphicFramePr>
        <p:xfrm>
          <a:off x="230012" y="674660"/>
          <a:ext cx="6480000" cy="1038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1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7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Набор для эксперимента "Электростатика"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673990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Набор для построения силовых линий электростатического поля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684138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Комплект катушек с </a:t>
                      </a:r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сердечником</a:t>
                      </a:r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 PASCO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689830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208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Комплектующие: Набор проводов (8 </a:t>
                      </a:r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шт.,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30 </a:t>
                      </a:r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см)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674288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53" name="Группа 52"/>
          <p:cNvGrpSpPr/>
          <p:nvPr/>
        </p:nvGrpSpPr>
        <p:grpSpPr>
          <a:xfrm>
            <a:off x="902500" y="2780920"/>
            <a:ext cx="288032" cy="307777"/>
            <a:chOff x="7718918" y="3847564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6123148" y="5532267"/>
            <a:ext cx="288032" cy="307777"/>
            <a:chOff x="7718918" y="3847564"/>
            <a:chExt cx="288032" cy="307777"/>
          </a:xfrm>
        </p:grpSpPr>
        <p:sp>
          <p:nvSpPr>
            <p:cNvPr id="65" name="Овал 6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6123148" y="2772789"/>
            <a:ext cx="288032" cy="307777"/>
            <a:chOff x="7718918" y="3847564"/>
            <a:chExt cx="288032" cy="307777"/>
          </a:xfrm>
        </p:grpSpPr>
        <p:sp>
          <p:nvSpPr>
            <p:cNvPr id="51" name="Овал 5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902500" y="5509095"/>
            <a:ext cx="288032" cy="307777"/>
            <a:chOff x="7718918" y="3847564"/>
            <a:chExt cx="288032" cy="307777"/>
          </a:xfrm>
        </p:grpSpPr>
        <p:sp>
          <p:nvSpPr>
            <p:cNvPr id="109" name="Овал 10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20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4786" b="13573"/>
          <a:stretch/>
        </p:blipFill>
        <p:spPr>
          <a:xfrm>
            <a:off x="2419399" y="3181515"/>
            <a:ext cx="3667741" cy="2191725"/>
          </a:xfrm>
          <a:prstGeom prst="roundRect">
            <a:avLst/>
          </a:prstGeom>
        </p:spPr>
      </p:pic>
      <p:pic>
        <p:nvPicPr>
          <p:cNvPr id="1026" name="Picture 2" descr="C:\Users\nagaytsev\Downloads\RS314_OS-8477A_Complete-hp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27" y="5490303"/>
            <a:ext cx="1348960" cy="120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1" descr="C:\Users\nagaytsev\Downloads\SE-9716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45495">
            <a:off x="801196" y="5455943"/>
            <a:ext cx="1061912" cy="90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nagaytsev\Downloads\OS-84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35" y="5993641"/>
            <a:ext cx="948728" cy="69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4" descr="C:\Users\nagaytsev\Downloads\OS-9477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054" y="5125744"/>
            <a:ext cx="2227072" cy="156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nagaytsev\Downloads\EP-3558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17853" r="-146"/>
          <a:stretch/>
        </p:blipFill>
        <p:spPr bwMode="auto">
          <a:xfrm>
            <a:off x="6035094" y="3181515"/>
            <a:ext cx="3766172" cy="157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680665"/>
              </p:ext>
            </p:extLst>
          </p:nvPr>
        </p:nvGraphicFramePr>
        <p:xfrm>
          <a:off x="230013" y="674660"/>
          <a:ext cx="6876000" cy="2396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5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6000"/>
              </a:tblGrid>
              <a:tr h="240383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Комплект для проведения экспериментов по теме "Геометрическая оптика"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673998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Система оптическая PASCO. Базовая комплектация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672458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Система оптическая PASCO. Лабораторный набор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697672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Лазер диодный красный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672459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Источник света лазерный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(красный цвет) PASCO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697237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Микшер </a:t>
                      </a:r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цвета светодиодный для оптики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680081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Модель "Строение глаза человека"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673900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Кронштейн для крепления модели глаза на оптической скамье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</a:rPr>
                        <a:t>682353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Фильтры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поляризационные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(19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см)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PASCO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683799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ru-RU" sz="12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Набор из щелевой диафрагмы и поляризаторов для оптических систем PASCO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682419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</a:t>
                      </a:r>
                      <a:endParaRPr lang="ru-RU" sz="12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Комплект фильтров и цветных карточек для оптического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микшера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цветов 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680082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197" name="Picture 5" descr="C:\Users\nagaytsev\Downloads\OS-8533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943" y="5037486"/>
            <a:ext cx="1751016" cy="168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Группа 49"/>
          <p:cNvGrpSpPr/>
          <p:nvPr/>
        </p:nvGrpSpPr>
        <p:grpSpPr>
          <a:xfrm>
            <a:off x="2796682" y="5389036"/>
            <a:ext cx="288032" cy="307777"/>
            <a:chOff x="7718918" y="3847564"/>
            <a:chExt cx="288032" cy="307777"/>
          </a:xfrm>
        </p:grpSpPr>
        <p:sp>
          <p:nvSpPr>
            <p:cNvPr id="51" name="Овал 5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194" name="Picture 2" descr="C:\Users\nagaytsev\Downloads\SE-850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21" y="3181515"/>
            <a:ext cx="2084008" cy="160308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nagaytsev\Downloads\OS-8525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21" y="5212144"/>
            <a:ext cx="704005" cy="133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nagaytsev\Downloads\OS-849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527" y="5326332"/>
            <a:ext cx="608901" cy="117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nagaytsev\Downloads\OS-849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725" y="1158811"/>
            <a:ext cx="1730192" cy="145781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r>
              <a:rPr lang="ru-RU" sz="1800" b="1" dirty="0">
                <a:solidFill>
                  <a:schemeClr val="bg1"/>
                </a:solidFill>
              </a:rPr>
              <a:t>: Оптика и квантовая физика</a:t>
            </a:r>
          </a:p>
        </p:txBody>
      </p:sp>
      <p:grpSp>
        <p:nvGrpSpPr>
          <p:cNvPr id="56" name="Группа 55"/>
          <p:cNvGrpSpPr/>
          <p:nvPr/>
        </p:nvGrpSpPr>
        <p:grpSpPr>
          <a:xfrm>
            <a:off x="1045837" y="5192399"/>
            <a:ext cx="288032" cy="307777"/>
            <a:chOff x="7718918" y="3847564"/>
            <a:chExt cx="28803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201994" y="5202272"/>
            <a:ext cx="288032" cy="307777"/>
            <a:chOff x="7718918" y="3847564"/>
            <a:chExt cx="288032" cy="307777"/>
          </a:xfrm>
        </p:grpSpPr>
        <p:sp>
          <p:nvSpPr>
            <p:cNvPr id="77" name="Овал 7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5475068" y="3154025"/>
            <a:ext cx="288032" cy="307777"/>
            <a:chOff x="7718918" y="3847564"/>
            <a:chExt cx="288032" cy="307777"/>
          </a:xfrm>
        </p:grpSpPr>
        <p:sp>
          <p:nvSpPr>
            <p:cNvPr id="97" name="Овал 9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8355420" y="3154025"/>
            <a:ext cx="288032" cy="307777"/>
            <a:chOff x="7718918" y="3847564"/>
            <a:chExt cx="288032" cy="307777"/>
          </a:xfrm>
        </p:grpSpPr>
        <p:sp>
          <p:nvSpPr>
            <p:cNvPr id="112" name="Овал 111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812201" y="5212144"/>
            <a:ext cx="288032" cy="307777"/>
            <a:chOff x="7718918" y="3847564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98919" y="3154025"/>
            <a:ext cx="288032" cy="307777"/>
            <a:chOff x="7718918" y="3847564"/>
            <a:chExt cx="288032" cy="307777"/>
          </a:xfrm>
        </p:grpSpPr>
        <p:sp>
          <p:nvSpPr>
            <p:cNvPr id="60" name="Овал 5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4057209" y="5877621"/>
            <a:ext cx="288032" cy="307777"/>
            <a:chOff x="7718918" y="3847564"/>
            <a:chExt cx="288032" cy="307777"/>
          </a:xfrm>
        </p:grpSpPr>
        <p:sp>
          <p:nvSpPr>
            <p:cNvPr id="109" name="Овал 108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5279975" y="5391825"/>
            <a:ext cx="506574" cy="310605"/>
            <a:chOff x="7718918" y="3834863"/>
            <a:chExt cx="506574" cy="310605"/>
          </a:xfrm>
        </p:grpSpPr>
        <p:sp>
          <p:nvSpPr>
            <p:cNvPr id="114" name="Овал 11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7719667" y="3834863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7710973" y="5404525"/>
            <a:ext cx="505825" cy="307777"/>
            <a:chOff x="7681567" y="3839324"/>
            <a:chExt cx="505825" cy="307777"/>
          </a:xfrm>
        </p:grpSpPr>
        <p:sp>
          <p:nvSpPr>
            <p:cNvPr id="44" name="Овал 4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7957494" y="1003289"/>
            <a:ext cx="505825" cy="307777"/>
            <a:chOff x="7681567" y="3839324"/>
            <a:chExt cx="505825" cy="307777"/>
          </a:xfrm>
        </p:grpSpPr>
        <p:sp>
          <p:nvSpPr>
            <p:cNvPr id="65" name="Овал 64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7681567" y="3839324"/>
              <a:ext cx="5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50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452707"/>
              </p:ext>
            </p:extLst>
          </p:nvPr>
        </p:nvGraphicFramePr>
        <p:xfrm>
          <a:off x="230013" y="674660"/>
          <a:ext cx="5209048" cy="2164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276"/>
                <a:gridCol w="32343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5428"/>
                <a:gridCol w="714967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Цена, у.е.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Большой студенческий спектрометр 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PASCO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682357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2305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Прибор для подключения спектральных трубок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+mn-lt"/>
                        </a:rPr>
                        <a:t>365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(водород)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(гелий)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(аргон)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(углекислый газ)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(криптон)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(ртуть)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135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(неон)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674009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Трубка спектральная (водяной пар)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674010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200" name="Picture 8" descr="C:\Users\nagaytsev\Downloads\SP-9268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616" y="821128"/>
            <a:ext cx="3786099" cy="207607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4735074" y="3693134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5644829" y="3693134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2139566" y="3693133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2988876" y="3693134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3861975" y="3693134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6557542" y="3693134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7480779" y="3693134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" descr="C:\Users\nagaytsev\Downloads\SE-94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121">
            <a:off x="8353879" y="3692802"/>
            <a:ext cx="880823" cy="1958951"/>
          </a:xfrm>
          <a:prstGeom prst="parallelogram">
            <a:avLst>
              <a:gd name="adj" fmla="val 46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r>
              <a:rPr lang="ru-RU" sz="1800" b="1" dirty="0">
                <a:solidFill>
                  <a:schemeClr val="bg1"/>
                </a:solidFill>
              </a:rPr>
              <a:t>: Оптика и квантовая физика</a:t>
            </a:r>
          </a:p>
        </p:txBody>
      </p:sp>
      <p:pic>
        <p:nvPicPr>
          <p:cNvPr id="8201" name="Picture 9" descr="C:\Users\nagaytsev\Downloads\SE-94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23" y="3023065"/>
            <a:ext cx="1215207" cy="329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Группа 45"/>
          <p:cNvGrpSpPr/>
          <p:nvPr/>
        </p:nvGrpSpPr>
        <p:grpSpPr>
          <a:xfrm>
            <a:off x="2363788" y="4038437"/>
            <a:ext cx="344391" cy="307777"/>
            <a:chOff x="7675620" y="3847564"/>
            <a:chExt cx="344391" cy="307777"/>
          </a:xfrm>
        </p:grpSpPr>
        <p:sp>
          <p:nvSpPr>
            <p:cNvPr id="47" name="Овал 4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7675620" y="3847564"/>
              <a:ext cx="3443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4076107" y="4056626"/>
            <a:ext cx="482174" cy="307777"/>
            <a:chOff x="7681471" y="3868826"/>
            <a:chExt cx="482174" cy="307777"/>
          </a:xfrm>
        </p:grpSpPr>
        <p:sp>
          <p:nvSpPr>
            <p:cNvPr id="53" name="Овал 52"/>
            <p:cNvSpPr/>
            <p:nvPr/>
          </p:nvSpPr>
          <p:spPr>
            <a:xfrm>
              <a:off x="7718918" y="388464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7681471" y="3868826"/>
              <a:ext cx="48217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5671323" y="739587"/>
            <a:ext cx="413917" cy="307777"/>
            <a:chOff x="7671499" y="3847563"/>
            <a:chExt cx="413917" cy="307777"/>
          </a:xfrm>
        </p:grpSpPr>
        <p:sp>
          <p:nvSpPr>
            <p:cNvPr id="56" name="Овал 5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7671499" y="3847563"/>
              <a:ext cx="4139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447949" y="2978541"/>
            <a:ext cx="524684" cy="307777"/>
            <a:chOff x="7671293" y="3847562"/>
            <a:chExt cx="524684" cy="307777"/>
          </a:xfrm>
        </p:grpSpPr>
        <p:sp>
          <p:nvSpPr>
            <p:cNvPr id="60" name="Овал 5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7671293" y="3847562"/>
              <a:ext cx="5246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3184355" y="4048309"/>
            <a:ext cx="466505" cy="307777"/>
            <a:chOff x="7671293" y="3847564"/>
            <a:chExt cx="466505" cy="307777"/>
          </a:xfrm>
        </p:grpSpPr>
        <p:sp>
          <p:nvSpPr>
            <p:cNvPr id="73" name="Овал 7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7671293" y="3847564"/>
              <a:ext cx="4665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5871159" y="4062573"/>
            <a:ext cx="384966" cy="307777"/>
            <a:chOff x="7670451" y="3830718"/>
            <a:chExt cx="384966" cy="307777"/>
          </a:xfrm>
        </p:grpSpPr>
        <p:sp>
          <p:nvSpPr>
            <p:cNvPr id="80" name="Овал 79"/>
            <p:cNvSpPr/>
            <p:nvPr/>
          </p:nvSpPr>
          <p:spPr>
            <a:xfrm>
              <a:off x="7718918" y="384708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7670451" y="3830718"/>
              <a:ext cx="3849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4946885" y="4072446"/>
            <a:ext cx="501482" cy="307777"/>
            <a:chOff x="7683562" y="3857436"/>
            <a:chExt cx="501482" cy="307777"/>
          </a:xfrm>
        </p:grpSpPr>
        <p:sp>
          <p:nvSpPr>
            <p:cNvPr id="83" name="Овал 8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683562" y="3857436"/>
              <a:ext cx="5014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6780471" y="4093228"/>
            <a:ext cx="482174" cy="307777"/>
            <a:chOff x="7676708" y="3883113"/>
            <a:chExt cx="482174" cy="307777"/>
          </a:xfrm>
        </p:grpSpPr>
        <p:sp>
          <p:nvSpPr>
            <p:cNvPr id="95" name="Овал 94"/>
            <p:cNvSpPr/>
            <p:nvPr/>
          </p:nvSpPr>
          <p:spPr>
            <a:xfrm>
              <a:off x="7718918" y="388464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7676708" y="3883113"/>
              <a:ext cx="48217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592986" y="4091238"/>
            <a:ext cx="384966" cy="307777"/>
            <a:chOff x="7683151" y="3837068"/>
            <a:chExt cx="384966" cy="307777"/>
          </a:xfrm>
        </p:grpSpPr>
        <p:sp>
          <p:nvSpPr>
            <p:cNvPr id="98" name="Овал 97"/>
            <p:cNvSpPr/>
            <p:nvPr/>
          </p:nvSpPr>
          <p:spPr>
            <a:xfrm>
              <a:off x="7718918" y="384708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7683151" y="3837068"/>
              <a:ext cx="3849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7686665" y="4071926"/>
            <a:ext cx="501482" cy="307777"/>
            <a:chOff x="7683562" y="3843149"/>
            <a:chExt cx="501482" cy="307777"/>
          </a:xfrm>
        </p:grpSpPr>
        <p:sp>
          <p:nvSpPr>
            <p:cNvPr id="101" name="Овал 10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7683562" y="3843149"/>
              <a:ext cx="5014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172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 descr="Z:\@МАРКЕТИНГ\Поставщики\PASCO\Графика\SPARK LX LXi\RS2749_LX_face right-hp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029" y="3492115"/>
            <a:ext cx="2545069" cy="18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/>
          <a:stretch/>
        </p:blipFill>
        <p:spPr>
          <a:xfrm>
            <a:off x="7495966" y="3196125"/>
            <a:ext cx="2503895" cy="3600787"/>
          </a:xfrm>
          <a:prstGeom prst="rect">
            <a:avLst/>
          </a:prstGeom>
        </p:spPr>
      </p:pic>
      <p:pic>
        <p:nvPicPr>
          <p:cNvPr id="1026" name="Picture 2" descr="C:\Users\nagaytsev\Downloads\ME-124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4" r="4474"/>
          <a:stretch/>
        </p:blipFill>
        <p:spPr bwMode="auto">
          <a:xfrm>
            <a:off x="5205077" y="5304180"/>
            <a:ext cx="2511680" cy="154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7" descr="C:\Users\nagaytsev\Downloads\PS-25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48" y="4692531"/>
            <a:ext cx="2268281" cy="149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Z:\@МАРКЕТИНГ\Поставщики\PASCO\Графика\SPARK LX LXi\RS2720_LXi w PASPORT-hp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1539"/>
            <a:ext cx="2944402" cy="27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902" y="701476"/>
            <a:ext cx="2063153" cy="1776472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063" y="1783293"/>
            <a:ext cx="1609035" cy="1109472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215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Дополнительные устройства и системы хранения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46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Группа 52"/>
          <p:cNvGrpSpPr/>
          <p:nvPr/>
        </p:nvGrpSpPr>
        <p:grpSpPr>
          <a:xfrm>
            <a:off x="1472201" y="4347861"/>
            <a:ext cx="288032" cy="307777"/>
            <a:chOff x="7718918" y="3847564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923711" y="3754424"/>
            <a:ext cx="316415" cy="307777"/>
            <a:chOff x="10309829" y="4155341"/>
            <a:chExt cx="316415" cy="307777"/>
          </a:xfrm>
        </p:grpSpPr>
        <p:sp>
          <p:nvSpPr>
            <p:cNvPr id="30" name="Овал 29"/>
            <p:cNvSpPr/>
            <p:nvPr/>
          </p:nvSpPr>
          <p:spPr>
            <a:xfrm>
              <a:off x="10309829" y="4155341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0338213" y="415534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169842" y="5637664"/>
            <a:ext cx="288032" cy="307777"/>
            <a:chOff x="7718918" y="3847564"/>
            <a:chExt cx="288032" cy="307777"/>
          </a:xfrm>
        </p:grpSpPr>
        <p:sp>
          <p:nvSpPr>
            <p:cNvPr id="33" name="Овал 32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917046" y="5319041"/>
            <a:ext cx="288032" cy="307777"/>
            <a:chOff x="7718918" y="3847564"/>
            <a:chExt cx="288032" cy="307777"/>
          </a:xfrm>
        </p:grpSpPr>
        <p:sp>
          <p:nvSpPr>
            <p:cNvPr id="36" name="Овал 35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940975" y="1780657"/>
            <a:ext cx="288032" cy="307777"/>
            <a:chOff x="7718918" y="3847564"/>
            <a:chExt cx="288032" cy="307777"/>
          </a:xfrm>
        </p:grpSpPr>
        <p:sp>
          <p:nvSpPr>
            <p:cNvPr id="40" name="Овал 39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585323"/>
              </p:ext>
            </p:extLst>
          </p:nvPr>
        </p:nvGraphicFramePr>
        <p:xfrm>
          <a:off x="133357" y="739587"/>
          <a:ext cx="4833347" cy="3209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61"/>
                <a:gridCol w="36311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9368"/>
              </a:tblGrid>
              <a:tr h="2422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215B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SPARK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LXi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698352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PASCO SPARK LX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698353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для 5-ти интерфейсов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SPARKlink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679718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для 5-ти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-тележек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689094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на 10 USB-портов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684989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49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Кейсы для хранения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большой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681960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39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малый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681959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49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Тележки для хранения и транспортировки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29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больших кейсов цифровых датчиков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681985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29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малых или 3-х больших кейсов цифровых датчиков 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50" name="Группа 49"/>
          <p:cNvGrpSpPr/>
          <p:nvPr/>
        </p:nvGrpSpPr>
        <p:grpSpPr>
          <a:xfrm>
            <a:off x="7785098" y="1281935"/>
            <a:ext cx="288032" cy="307777"/>
            <a:chOff x="7718918" y="3847564"/>
            <a:chExt cx="288032" cy="307777"/>
          </a:xfrm>
        </p:grpSpPr>
        <p:sp>
          <p:nvSpPr>
            <p:cNvPr id="51" name="Овал 50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229007" y="3174875"/>
            <a:ext cx="288032" cy="307777"/>
            <a:chOff x="7718918" y="3847564"/>
            <a:chExt cx="288032" cy="307777"/>
          </a:xfrm>
        </p:grpSpPr>
        <p:sp>
          <p:nvSpPr>
            <p:cNvPr id="57" name="Овал 56"/>
            <p:cNvSpPr/>
            <p:nvPr/>
          </p:nvSpPr>
          <p:spPr>
            <a:xfrm>
              <a:off x="7718918" y="385743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215B9B"/>
                </a:gs>
                <a:gs pos="75000">
                  <a:schemeClr val="accent1">
                    <a:shade val="93000"/>
                    <a:satMod val="130000"/>
                    <a:lumMod val="67000"/>
                  </a:schemeClr>
                </a:gs>
                <a:gs pos="100000">
                  <a:srgbClr val="215B9B">
                    <a:lumMod val="88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7718918" y="3847564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29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2808</Words>
  <Application>Microsoft Office PowerPoint</Application>
  <PresentationFormat>Лист A4 (210x297 мм)</PresentationFormat>
  <Paragraphs>873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Нагайцев Богдан Вадимович</dc:creator>
  <cp:lastModifiedBy>Громова София Юрьевна</cp:lastModifiedBy>
  <cp:revision>286</cp:revision>
  <cp:lastPrinted>2018-06-13T12:28:28Z</cp:lastPrinted>
  <dcterms:created xsi:type="dcterms:W3CDTF">2018-06-01T10:21:41Z</dcterms:created>
  <dcterms:modified xsi:type="dcterms:W3CDTF">2019-01-22T06:06:28Z</dcterms:modified>
</cp:coreProperties>
</file>