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9" r:id="rId2"/>
    <p:sldId id="259" r:id="rId3"/>
    <p:sldId id="276" r:id="rId4"/>
    <p:sldId id="277" r:id="rId5"/>
    <p:sldId id="261" r:id="rId6"/>
    <p:sldId id="263" r:id="rId7"/>
    <p:sldId id="264" r:id="rId8"/>
    <p:sldId id="266" r:id="rId9"/>
    <p:sldId id="282" r:id="rId10"/>
    <p:sldId id="278" r:id="rId11"/>
    <p:sldId id="275" r:id="rId12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имкевичус Татьяна Сергеевна" initials="РТС" lastIdx="23" clrIdx="0">
    <p:extLst/>
  </p:cmAuthor>
  <p:cmAuthor id="2" name="Нагайцев Богдан Вадимович" initials="НБВ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BF41"/>
    <a:srgbClr val="55A539"/>
    <a:srgbClr val="69C24A"/>
    <a:srgbClr val="3B7327"/>
    <a:srgbClr val="47892F"/>
    <a:srgbClr val="6CA62C"/>
    <a:srgbClr val="548C1C"/>
    <a:srgbClr val="CC99FF"/>
    <a:srgbClr val="45911F"/>
    <a:srgbClr val="38A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6092" autoAdjust="0"/>
    <p:restoredTop sz="96087" autoAdjust="0"/>
  </p:normalViewPr>
  <p:slideViewPr>
    <p:cSldViewPr>
      <p:cViewPr varScale="1">
        <p:scale>
          <a:sx n="88" d="100"/>
          <a:sy n="88" d="100"/>
        </p:scale>
        <p:origin x="-510" y="-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62020" cy="1620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6773D-32C8-403F-B2E4-DEC09057E928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ED353-3F37-4363-9006-1C29C7F2D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05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ED353-3F37-4363-9006-1C29C7F2D00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41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16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99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6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0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12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74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3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74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732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9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2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9CA0-1982-4D83-9121-53D705C47332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0A2EA-A566-4293-A7F2-E466BD4C6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65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hyperlink" Target="https://www.polymedia.ru/oborudovanie/komplekt-datchikov-po-geografii-dlya-uchenika-bazovy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9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0.jpeg"/><Relationship Id="rId2" Type="http://schemas.openxmlformats.org/officeDocument/2006/relationships/image" Target="../media/image12.jpe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19.jpeg"/><Relationship Id="rId5" Type="http://schemas.openxmlformats.org/officeDocument/2006/relationships/image" Target="../media/image15.jpeg"/><Relationship Id="rId15" Type="http://schemas.openxmlformats.org/officeDocument/2006/relationships/image" Target="../media/image10.jpg"/><Relationship Id="rId10" Type="http://schemas.openxmlformats.org/officeDocument/2006/relationships/image" Target="../media/image1.png"/><Relationship Id="rId4" Type="http://schemas.openxmlformats.org/officeDocument/2006/relationships/image" Target="../media/image14.jpg"/><Relationship Id="rId9" Type="http://schemas.openxmlformats.org/officeDocument/2006/relationships/hyperlink" Target="https://www.polymedia.ru/oborudovanie/komplekt-datchikov-po-geografii-kachestvo-vody.html" TargetMode="External"/><Relationship Id="rId14" Type="http://schemas.openxmlformats.org/officeDocument/2006/relationships/image" Target="../media/image21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28.jpeg"/><Relationship Id="rId3" Type="http://schemas.openxmlformats.org/officeDocument/2006/relationships/image" Target="../media/image10.jpg"/><Relationship Id="rId7" Type="http://schemas.openxmlformats.org/officeDocument/2006/relationships/image" Target="../media/image26.jpeg"/><Relationship Id="rId12" Type="http://schemas.openxmlformats.org/officeDocument/2006/relationships/image" Target="../media/image19.jpeg"/><Relationship Id="rId2" Type="http://schemas.openxmlformats.org/officeDocument/2006/relationships/image" Target="../media/image22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1.png"/><Relationship Id="rId5" Type="http://schemas.openxmlformats.org/officeDocument/2006/relationships/image" Target="../media/image24.jpeg"/><Relationship Id="rId15" Type="http://schemas.openxmlformats.org/officeDocument/2006/relationships/image" Target="../media/image29.tiff"/><Relationship Id="rId10" Type="http://schemas.openxmlformats.org/officeDocument/2006/relationships/hyperlink" Target="https://www.polymedia.ru/oborudovanie/komplekt-datchikov-po-geografii-dlya-uchitelya.html" TargetMode="External"/><Relationship Id="rId4" Type="http://schemas.openxmlformats.org/officeDocument/2006/relationships/image" Target="../media/image23.png"/><Relationship Id="rId9" Type="http://schemas.openxmlformats.org/officeDocument/2006/relationships/image" Target="../media/image16.jpeg"/><Relationship Id="rId1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7.jpeg"/><Relationship Id="rId5" Type="http://schemas.openxmlformats.org/officeDocument/2006/relationships/image" Target="../media/image42.jpeg"/><Relationship Id="rId10" Type="http://schemas.openxmlformats.org/officeDocument/2006/relationships/image" Target="../media/image1.pn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tiff"/><Relationship Id="rId3" Type="http://schemas.openxmlformats.org/officeDocument/2006/relationships/image" Target="../media/image9.jpeg"/><Relationship Id="rId7" Type="http://schemas.openxmlformats.org/officeDocument/2006/relationships/image" Target="../media/image5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5.jpeg"/><Relationship Id="rId7" Type="http://schemas.openxmlformats.org/officeDocument/2006/relationships/image" Target="../media/image1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344" y="0"/>
            <a:ext cx="9904655" cy="3266980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3B7327"/>
                </a:solidFill>
              </a:rPr>
              <a:t>д</a:t>
            </a:r>
            <a:endParaRPr lang="ru-RU" dirty="0">
              <a:solidFill>
                <a:srgbClr val="3B7327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3183706"/>
            <a:ext cx="9906000" cy="3674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734773" y="2275406"/>
            <a:ext cx="6171882" cy="92333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3B7327"/>
                </a:solidFill>
                <a:latin typeface="Arial Black" panose="020B0A04020102020204" pitchFamily="34" charset="0"/>
              </a:rPr>
              <a:t>по ГЕОГРАФИИ</a:t>
            </a:r>
            <a:endParaRPr lang="en-US" sz="5400" b="1" dirty="0">
              <a:solidFill>
                <a:srgbClr val="3B7327"/>
              </a:solidFill>
              <a:latin typeface="Arial Black" panose="020B0A04020102020204" pitchFamily="34" charset="0"/>
              <a:sym typeface="Arial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92400" y="350620"/>
            <a:ext cx="8987555" cy="1569660"/>
            <a:chOff x="201956" y="170814"/>
            <a:chExt cx="8987555" cy="156966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01956" y="170814"/>
              <a:ext cx="668186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48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ЦИФРОВАЯ ЛАБОРАТОРИЯ</a:t>
              </a:r>
              <a:endParaRPr lang="ru-RU" sz="48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19" name="Picture 3" descr="Z:\@МАРКЕТИНГ\Поставщики\PASCO\Графика\2018 New Products Images\PASCO Logos\PASCO\pasco_logo_2017_white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39" b="20426"/>
            <a:stretch/>
          </p:blipFill>
          <p:spPr bwMode="auto">
            <a:xfrm>
              <a:off x="5601080" y="700131"/>
              <a:ext cx="3588431" cy="933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9" r="12457"/>
          <a:stretch/>
        </p:blipFill>
        <p:spPr bwMode="auto">
          <a:xfrm>
            <a:off x="4419599" y="3259400"/>
            <a:ext cx="5401733" cy="353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64" b="9599"/>
          <a:stretch/>
        </p:blipFill>
        <p:spPr>
          <a:xfrm>
            <a:off x="75530" y="3261811"/>
            <a:ext cx="4335603" cy="353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6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B7327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01000" y="87606"/>
            <a:ext cx="7634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географии для ученика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4974347" y="6573946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(1 шт.)</a:t>
            </a:r>
            <a:endParaRPr lang="ru-RU" sz="1200" b="1" i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17585" y="6573946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/>
              <a:t>8</a:t>
            </a:r>
            <a:r>
              <a:rPr lang="ru-RU" sz="1200" b="1" i="1" dirty="0" smtClean="0"/>
              <a:t>-15 комплектов</a:t>
            </a:r>
            <a:endParaRPr lang="ru-RU" sz="1200" b="1" i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2472906" y="6573946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6817715" y="793195"/>
            <a:ext cx="2833865" cy="1501665"/>
            <a:chOff x="7088305" y="707647"/>
            <a:chExt cx="2833865" cy="1501665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7088689" y="707647"/>
              <a:ext cx="28334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defRPr/>
              </a:pPr>
              <a:r>
                <a:rPr lang="ru-RU" sz="1400" b="1" dirty="0"/>
                <a:t> Датчиков: </a:t>
              </a:r>
              <a:r>
                <a:rPr lang="ru-RU" sz="1400" dirty="0" smtClean="0"/>
                <a:t>5</a:t>
              </a:r>
              <a:endParaRPr lang="en-US" sz="1400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7111424" y="1901535"/>
              <a:ext cx="25181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2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7104859" y="1572236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698773</a:t>
              </a: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7088305" y="1049016"/>
              <a:ext cx="27282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fontAlgn="ctr">
                <a:defRPr/>
              </a:pPr>
              <a:r>
                <a:rPr lang="ru-RU" sz="1400" b="1" dirty="0" smtClean="0">
                  <a:solidFill>
                    <a:schemeClr val="dk1"/>
                  </a:solidFill>
                </a:rPr>
                <a:t>Лабораторных </a:t>
              </a:r>
              <a:r>
                <a:rPr lang="ru-RU" sz="1400" b="1" dirty="0">
                  <a:solidFill>
                    <a:schemeClr val="dk1"/>
                  </a:solidFill>
                </a:rPr>
                <a:t>и проектно-исследовательских работ: </a:t>
              </a:r>
              <a:r>
                <a:rPr lang="ru-RU" sz="1400" dirty="0" smtClean="0">
                  <a:solidFill>
                    <a:schemeClr val="dk1"/>
                  </a:solidFill>
                </a:rPr>
                <a:t>24</a:t>
              </a:r>
              <a:endParaRPr lang="ru-RU" sz="1400" dirty="0"/>
            </a:p>
          </p:txBody>
        </p:sp>
      </p:grpSp>
      <p:pic>
        <p:nvPicPr>
          <p:cNvPr id="83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Группа 69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3B732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4953000" y="6020044"/>
            <a:ext cx="4941247" cy="338554"/>
            <a:chOff x="4953000" y="6020044"/>
            <a:chExt cx="4941247" cy="338554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6329651" y="6020044"/>
              <a:ext cx="21879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ОБЯЗАТЕЛЬНО</a:t>
              </a:r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4951016" y="6308850"/>
            <a:ext cx="4943229" cy="276999"/>
            <a:chOff x="4951016" y="6308850"/>
            <a:chExt cx="4943229" cy="276999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86" name="Прямоугольник 85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graphicFrame>
        <p:nvGraphicFramePr>
          <p:cNvPr id="91" name="Таблица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602073"/>
              </p:ext>
            </p:extLst>
          </p:nvPr>
        </p:nvGraphicFramePr>
        <p:xfrm>
          <a:off x="200999" y="734075"/>
          <a:ext cx="6391328" cy="18183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5633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3B732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3B7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датчик движения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температуры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погоды с GPS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удельной проводимости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Адаптер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USB-Bluetooth 4.0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</a:tbl>
          </a:graphicData>
        </a:graphic>
      </p:graphicFrame>
      <p:pic>
        <p:nvPicPr>
          <p:cNvPr id="1026" name="Picture 2" descr="C:\Users\nagaytsev\Downloads\PS-2103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59" y="3499179"/>
            <a:ext cx="1667031" cy="174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gaytsev\Downloads\PS-32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583" y="2857270"/>
            <a:ext cx="2531171" cy="51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gaytsev\Downloads\PS-32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583" y="3538643"/>
            <a:ext cx="3150125" cy="63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agaytsev\Downloads\PS-320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583" y="4127944"/>
            <a:ext cx="1268593" cy="174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agaytsev\Downloads\PS-321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473" y="4474976"/>
            <a:ext cx="2370608" cy="66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5708146" y="3222176"/>
            <a:ext cx="468457" cy="423122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520894" y="3429000"/>
            <a:ext cx="288032" cy="307777"/>
            <a:chOff x="1638350" y="5108881"/>
            <a:chExt cx="288032" cy="307777"/>
          </a:xfrm>
        </p:grpSpPr>
        <p:sp>
          <p:nvSpPr>
            <p:cNvPr id="65" name="Овал 64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Группа 101"/>
          <p:cNvGrpSpPr/>
          <p:nvPr/>
        </p:nvGrpSpPr>
        <p:grpSpPr>
          <a:xfrm>
            <a:off x="2128853" y="2703103"/>
            <a:ext cx="288032" cy="307777"/>
            <a:chOff x="1638350" y="5108881"/>
            <a:chExt cx="288032" cy="307777"/>
          </a:xfrm>
        </p:grpSpPr>
        <p:sp>
          <p:nvSpPr>
            <p:cNvPr id="104" name="Овал 103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6" name="Группа 105"/>
          <p:cNvGrpSpPr/>
          <p:nvPr/>
        </p:nvGrpSpPr>
        <p:grpSpPr>
          <a:xfrm>
            <a:off x="2128853" y="3439905"/>
            <a:ext cx="288032" cy="307777"/>
            <a:chOff x="1638350" y="5108881"/>
            <a:chExt cx="288032" cy="307777"/>
          </a:xfrm>
        </p:grpSpPr>
        <p:sp>
          <p:nvSpPr>
            <p:cNvPr id="107" name="Овал 106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2128853" y="4154247"/>
            <a:ext cx="288032" cy="307777"/>
            <a:chOff x="1638350" y="5108881"/>
            <a:chExt cx="288032" cy="307777"/>
          </a:xfrm>
        </p:grpSpPr>
        <p:sp>
          <p:nvSpPr>
            <p:cNvPr id="110" name="Овал 109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Группа 111"/>
          <p:cNvGrpSpPr/>
          <p:nvPr/>
        </p:nvGrpSpPr>
        <p:grpSpPr>
          <a:xfrm>
            <a:off x="4198937" y="4368388"/>
            <a:ext cx="288032" cy="307777"/>
            <a:chOff x="1638350" y="5108881"/>
            <a:chExt cx="288032" cy="307777"/>
          </a:xfrm>
        </p:grpSpPr>
        <p:sp>
          <p:nvSpPr>
            <p:cNvPr id="113" name="Овал 112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4" name="Прямоугольник 113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Группа 114"/>
          <p:cNvGrpSpPr/>
          <p:nvPr/>
        </p:nvGrpSpPr>
        <p:grpSpPr>
          <a:xfrm>
            <a:off x="5564130" y="3218486"/>
            <a:ext cx="288032" cy="307777"/>
            <a:chOff x="1638350" y="5108881"/>
            <a:chExt cx="288032" cy="307777"/>
          </a:xfrm>
        </p:grpSpPr>
        <p:sp>
          <p:nvSpPr>
            <p:cNvPr id="116" name="Овал 115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7" name="Прямоугольник 116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1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372" y="3376064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5" name="Рисунок 12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680" y="3494174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18" name="Группа 117"/>
          <p:cNvGrpSpPr/>
          <p:nvPr/>
        </p:nvGrpSpPr>
        <p:grpSpPr>
          <a:xfrm>
            <a:off x="6685794" y="3429000"/>
            <a:ext cx="288032" cy="307777"/>
            <a:chOff x="1638350" y="5108881"/>
            <a:chExt cx="288032" cy="307777"/>
          </a:xfrm>
        </p:grpSpPr>
        <p:sp>
          <p:nvSpPr>
            <p:cNvPr id="119" name="Овал 118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8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6" descr="C:\Users\nagaytsev\Downloads\2_PS-3545_in use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4703973" y="4951132"/>
            <a:ext cx="1889302" cy="40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agaytsev\Downloads\PS-32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336" y="5353234"/>
            <a:ext cx="2067681" cy="58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>
          <a:xfrm>
            <a:off x="2684720" y="4365280"/>
            <a:ext cx="1233250" cy="1656040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" t="24867" r="1530" b="25645"/>
          <a:stretch/>
        </p:blipFill>
        <p:spPr>
          <a:xfrm>
            <a:off x="395137" y="3729957"/>
            <a:ext cx="5144722" cy="462655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5833" r="6480" b="2223"/>
          <a:stretch/>
        </p:blipFill>
        <p:spPr>
          <a:xfrm rot="16200000">
            <a:off x="786730" y="4265990"/>
            <a:ext cx="1149008" cy="2298014"/>
          </a:xfrm>
          <a:prstGeom prst="rect">
            <a:avLst/>
          </a:prstGeom>
        </p:spPr>
      </p:pic>
      <p:grpSp>
        <p:nvGrpSpPr>
          <p:cNvPr id="69" name="Группа 68"/>
          <p:cNvGrpSpPr/>
          <p:nvPr/>
        </p:nvGrpSpPr>
        <p:grpSpPr>
          <a:xfrm rot="16200000">
            <a:off x="785903" y="3823240"/>
            <a:ext cx="453597" cy="1494620"/>
            <a:chOff x="2094923" y="3568803"/>
            <a:chExt cx="753534" cy="2482926"/>
          </a:xfrm>
        </p:grpSpPr>
        <p:pic>
          <p:nvPicPr>
            <p:cNvPr id="105" name="Рисунок 10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04" t="19372" r="16259" b="56125"/>
            <a:stretch/>
          </p:blipFill>
          <p:spPr>
            <a:xfrm>
              <a:off x="2094923" y="3568803"/>
              <a:ext cx="753534" cy="880534"/>
            </a:xfrm>
            <a:prstGeom prst="rect">
              <a:avLst/>
            </a:prstGeom>
          </p:spPr>
        </p:pic>
        <p:pic>
          <p:nvPicPr>
            <p:cNvPr id="106" name="Рисунок 10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14" t="55087" r="16259" b="3682"/>
            <a:stretch/>
          </p:blipFill>
          <p:spPr>
            <a:xfrm>
              <a:off x="2117099" y="4570062"/>
              <a:ext cx="709185" cy="1481667"/>
            </a:xfrm>
            <a:prstGeom prst="rect">
              <a:avLst/>
            </a:prstGeom>
          </p:spPr>
        </p:pic>
      </p:grpSp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B7327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01000" y="87606"/>
            <a:ext cx="7634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"Качество воды"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4974347" y="6573946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</a:t>
            </a:r>
            <a:r>
              <a:rPr lang="ru-RU" sz="1200" b="1" i="1" dirty="0"/>
              <a:t>2 шт</a:t>
            </a:r>
            <a:r>
              <a:rPr lang="ru-RU" sz="1200" b="1" i="1" dirty="0" smtClean="0"/>
              <a:t>.)</a:t>
            </a:r>
            <a:endParaRPr lang="ru-RU" sz="1200" b="1" i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17585" y="6573946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/>
              <a:t>4-5 комплектов</a:t>
            </a:r>
            <a:endParaRPr lang="ru-RU" sz="1200" b="1" i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2472906" y="6573946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6817715" y="793195"/>
            <a:ext cx="2833865" cy="1501665"/>
            <a:chOff x="7088305" y="707647"/>
            <a:chExt cx="2833865" cy="1501665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7088689" y="707647"/>
              <a:ext cx="28334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defRPr/>
              </a:pPr>
              <a:r>
                <a:rPr lang="ru-RU" sz="1400" b="1" dirty="0"/>
                <a:t> Датчиков: </a:t>
              </a:r>
              <a:r>
                <a:rPr lang="ru-RU" sz="1400" dirty="0" smtClean="0"/>
                <a:t>9</a:t>
              </a:r>
              <a:endParaRPr lang="en-US" sz="1400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7111424" y="1901535"/>
              <a:ext cx="25181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9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7104859" y="1572236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698774</a:t>
              </a: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7088305" y="1049016"/>
              <a:ext cx="27282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fontAlgn="ctr">
                <a:defRPr/>
              </a:pPr>
              <a:r>
                <a:rPr lang="ru-RU" sz="1400" b="1" dirty="0" smtClean="0">
                  <a:solidFill>
                    <a:schemeClr val="dk1"/>
                  </a:solidFill>
                </a:rPr>
                <a:t>Лабораторных </a:t>
              </a:r>
              <a:r>
                <a:rPr lang="ru-RU" sz="1400" b="1" dirty="0">
                  <a:solidFill>
                    <a:schemeClr val="dk1"/>
                  </a:solidFill>
                </a:rPr>
                <a:t>и проектно-исследовательских работ: </a:t>
              </a:r>
              <a:r>
                <a:rPr lang="ru-RU" sz="1400" dirty="0" smtClean="0">
                  <a:solidFill>
                    <a:schemeClr val="dk1"/>
                  </a:solidFill>
                </a:rPr>
                <a:t>13</a:t>
              </a:r>
              <a:endParaRPr lang="ru-RU" sz="1400" dirty="0"/>
            </a:p>
          </p:txBody>
        </p:sp>
      </p:grpSp>
      <p:pic>
        <p:nvPicPr>
          <p:cNvPr id="83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Группа 69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3B732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4953000" y="6020044"/>
            <a:ext cx="4941247" cy="338554"/>
            <a:chOff x="4953000" y="6020044"/>
            <a:chExt cx="4941247" cy="338554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6329651" y="6020044"/>
              <a:ext cx="21879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ОБЯЗАТЕЛЬНО</a:t>
              </a:r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4951016" y="6308850"/>
            <a:ext cx="4943229" cy="276999"/>
            <a:chOff x="4951016" y="6308850"/>
            <a:chExt cx="4943229" cy="276999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86" name="Прямоугольник 85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graphicFrame>
        <p:nvGraphicFramePr>
          <p:cNvPr id="91" name="Таблица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398610"/>
              </p:ext>
            </p:extLst>
          </p:nvPr>
        </p:nvGraphicFramePr>
        <p:xfrm>
          <a:off x="200999" y="734075"/>
          <a:ext cx="6391328" cy="29553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5633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3B732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3B7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скорости потока и температуры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термоклина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оптический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мультидатчик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растворённого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кислорода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Набор "Качество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воды“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PASCO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температуры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углекислого газа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удельной проводимости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колориметр/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турбидиметр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Аксессуары: Водонепроницаемый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чехол для датчика углекислого газа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Адаптер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USB-Bluetooth 4.0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C:\Users\nagaytsev\Downloads\PS-320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302" y="4065212"/>
            <a:ext cx="1678558" cy="34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gaytsev\Downloads\PS-3204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231" y="4318424"/>
            <a:ext cx="2518637" cy="50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9171736" y="5211220"/>
            <a:ext cx="374181" cy="337970"/>
          </a:xfrm>
          <a:prstGeom prst="rect">
            <a:avLst/>
          </a:pr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7191" r="10000" b="19171"/>
          <a:stretch/>
        </p:blipFill>
        <p:spPr>
          <a:xfrm>
            <a:off x="7101875" y="4232874"/>
            <a:ext cx="957665" cy="1056181"/>
          </a:xfrm>
          <a:prstGeom prst="rect">
            <a:avLst/>
          </a:prstGeom>
        </p:spPr>
      </p:pic>
      <p:sp>
        <p:nvSpPr>
          <p:cNvPr id="118" name="Прямоугольник 117"/>
          <p:cNvSpPr/>
          <p:nvPr/>
        </p:nvSpPr>
        <p:spPr>
          <a:xfrm>
            <a:off x="8934486" y="5206673"/>
            <a:ext cx="705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sz="1400" b="1" spc="-1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0277" y="2448095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5" name="Рисунок 124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0585" y="2566205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26" name="Группа 125"/>
          <p:cNvGrpSpPr/>
          <p:nvPr/>
        </p:nvGrpSpPr>
        <p:grpSpPr>
          <a:xfrm>
            <a:off x="902500" y="3753040"/>
            <a:ext cx="288032" cy="307777"/>
            <a:chOff x="1638350" y="5108881"/>
            <a:chExt cx="288032" cy="307777"/>
          </a:xfrm>
        </p:grpSpPr>
        <p:sp>
          <p:nvSpPr>
            <p:cNvPr id="127" name="Овал 126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9" name="Группа 128"/>
          <p:cNvGrpSpPr/>
          <p:nvPr/>
        </p:nvGrpSpPr>
        <p:grpSpPr>
          <a:xfrm>
            <a:off x="902500" y="4200282"/>
            <a:ext cx="288032" cy="307777"/>
            <a:chOff x="1638350" y="5108881"/>
            <a:chExt cx="288032" cy="307777"/>
          </a:xfrm>
        </p:grpSpPr>
        <p:sp>
          <p:nvSpPr>
            <p:cNvPr id="131" name="Овал 130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2" name="Прямоугольник 131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3" name="Группа 132"/>
          <p:cNvGrpSpPr/>
          <p:nvPr/>
        </p:nvGrpSpPr>
        <p:grpSpPr>
          <a:xfrm>
            <a:off x="902500" y="5238788"/>
            <a:ext cx="288032" cy="307777"/>
            <a:chOff x="1638350" y="5108881"/>
            <a:chExt cx="288032" cy="307777"/>
          </a:xfrm>
        </p:grpSpPr>
        <p:sp>
          <p:nvSpPr>
            <p:cNvPr id="134" name="Овал 133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2684720" y="5191672"/>
            <a:ext cx="288032" cy="307777"/>
            <a:chOff x="1638350" y="5108881"/>
            <a:chExt cx="288032" cy="307777"/>
          </a:xfrm>
        </p:grpSpPr>
        <p:sp>
          <p:nvSpPr>
            <p:cNvPr id="137" name="Овал 136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8" name="Прямоугольник 137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Группа 138"/>
          <p:cNvGrpSpPr/>
          <p:nvPr/>
        </p:nvGrpSpPr>
        <p:grpSpPr>
          <a:xfrm>
            <a:off x="2065286" y="4255363"/>
            <a:ext cx="288032" cy="307777"/>
            <a:chOff x="1638350" y="5108881"/>
            <a:chExt cx="288032" cy="307777"/>
          </a:xfrm>
        </p:grpSpPr>
        <p:sp>
          <p:nvSpPr>
            <p:cNvPr id="140" name="Овал 139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1" name="Прямоугольник 140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Группа 141"/>
          <p:cNvGrpSpPr/>
          <p:nvPr/>
        </p:nvGrpSpPr>
        <p:grpSpPr>
          <a:xfrm>
            <a:off x="3955030" y="4608761"/>
            <a:ext cx="288032" cy="307777"/>
            <a:chOff x="1638350" y="5108881"/>
            <a:chExt cx="288032" cy="307777"/>
          </a:xfrm>
        </p:grpSpPr>
        <p:sp>
          <p:nvSpPr>
            <p:cNvPr id="148" name="Овал 147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9" name="Прямоугольник 148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0" name="Группа 149"/>
          <p:cNvGrpSpPr/>
          <p:nvPr/>
        </p:nvGrpSpPr>
        <p:grpSpPr>
          <a:xfrm>
            <a:off x="4559958" y="5138794"/>
            <a:ext cx="288032" cy="307777"/>
            <a:chOff x="1638350" y="5108881"/>
            <a:chExt cx="288032" cy="307777"/>
          </a:xfrm>
        </p:grpSpPr>
        <p:sp>
          <p:nvSpPr>
            <p:cNvPr id="151" name="Овал 150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2" name="Прямоугольник 151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3" name="Группа 152"/>
          <p:cNvGrpSpPr/>
          <p:nvPr/>
        </p:nvGrpSpPr>
        <p:grpSpPr>
          <a:xfrm>
            <a:off x="6164090" y="5500791"/>
            <a:ext cx="288032" cy="307777"/>
            <a:chOff x="1638350" y="5108881"/>
            <a:chExt cx="288032" cy="307777"/>
          </a:xfrm>
        </p:grpSpPr>
        <p:sp>
          <p:nvSpPr>
            <p:cNvPr id="154" name="Овал 153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5" name="Прямоугольник 154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6" name="Группа 155"/>
          <p:cNvGrpSpPr/>
          <p:nvPr/>
        </p:nvGrpSpPr>
        <p:grpSpPr>
          <a:xfrm>
            <a:off x="6934565" y="4107929"/>
            <a:ext cx="288032" cy="307777"/>
            <a:chOff x="1638350" y="5108881"/>
            <a:chExt cx="288032" cy="307777"/>
          </a:xfrm>
        </p:grpSpPr>
        <p:sp>
          <p:nvSpPr>
            <p:cNvPr id="157" name="Овал 156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8" name="Прямоугольник 157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9" name="Группа 158"/>
          <p:cNvGrpSpPr/>
          <p:nvPr/>
        </p:nvGrpSpPr>
        <p:grpSpPr>
          <a:xfrm>
            <a:off x="8875776" y="5138794"/>
            <a:ext cx="530188" cy="307777"/>
            <a:chOff x="1514819" y="5108881"/>
            <a:chExt cx="530188" cy="307777"/>
          </a:xfrm>
        </p:grpSpPr>
        <p:sp>
          <p:nvSpPr>
            <p:cNvPr id="160" name="Овал 159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1" name="Прямоугольник 160"/>
            <p:cNvSpPr/>
            <p:nvPr/>
          </p:nvSpPr>
          <p:spPr>
            <a:xfrm>
              <a:off x="1514819" y="5108881"/>
              <a:ext cx="5301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Группа 161"/>
          <p:cNvGrpSpPr/>
          <p:nvPr/>
        </p:nvGrpSpPr>
        <p:grpSpPr>
          <a:xfrm>
            <a:off x="7077689" y="2601810"/>
            <a:ext cx="530188" cy="307777"/>
            <a:chOff x="1514819" y="5108881"/>
            <a:chExt cx="530188" cy="307777"/>
          </a:xfrm>
        </p:grpSpPr>
        <p:sp>
          <p:nvSpPr>
            <p:cNvPr id="163" name="Овал 162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4" name="Прямоугольник 163"/>
            <p:cNvSpPr/>
            <p:nvPr/>
          </p:nvSpPr>
          <p:spPr>
            <a:xfrm>
              <a:off x="1514819" y="5108881"/>
              <a:ext cx="5301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Группа 165"/>
          <p:cNvGrpSpPr/>
          <p:nvPr/>
        </p:nvGrpSpPr>
        <p:grpSpPr>
          <a:xfrm>
            <a:off x="6043012" y="4864896"/>
            <a:ext cx="530188" cy="307777"/>
            <a:chOff x="1514819" y="5108881"/>
            <a:chExt cx="530188" cy="307777"/>
          </a:xfrm>
        </p:grpSpPr>
        <p:sp>
          <p:nvSpPr>
            <p:cNvPr id="167" name="Овал 166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8" name="Прямоугольник 167"/>
            <p:cNvSpPr/>
            <p:nvPr/>
          </p:nvSpPr>
          <p:spPr>
            <a:xfrm>
              <a:off x="1514819" y="5108881"/>
              <a:ext cx="5301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91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Рисунок 10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0" t="3322" r="15837"/>
          <a:stretch/>
        </p:blipFill>
        <p:spPr>
          <a:xfrm>
            <a:off x="8234709" y="4098355"/>
            <a:ext cx="1627993" cy="1929664"/>
          </a:xfrm>
          <a:prstGeom prst="rect">
            <a:avLst/>
          </a:prstGeom>
        </p:spPr>
      </p:pic>
      <p:pic>
        <p:nvPicPr>
          <p:cNvPr id="102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253" y="2599456"/>
            <a:ext cx="1305252" cy="1319107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6" name="Picture Placeholder 17" descr="A picture containing object&#10;&#10;Description generated with high confidence">
            <a:extLst>
              <a:ext uri="{FF2B5EF4-FFF2-40B4-BE49-F238E27FC236}">
                <a16:creationId xmlns:lc="http://schemas.openxmlformats.org/drawingml/2006/lockedCanvas" xmlns:a16="http://schemas.microsoft.com/office/drawing/2014/main" xmlns="" id="{A57202BE-1563-481C-B951-BBDC0C632D81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t="5223" r="3630" b="18243"/>
          <a:stretch/>
        </p:blipFill>
        <p:spPr>
          <a:xfrm>
            <a:off x="5660054" y="3854538"/>
            <a:ext cx="1427488" cy="2088473"/>
          </a:xfrm>
          <a:prstGeom prst="rect">
            <a:avLst/>
          </a:prstGeom>
        </p:spPr>
      </p:pic>
      <p:pic>
        <p:nvPicPr>
          <p:cNvPr id="2050" name="Picture 2" descr="C:\Users\nagaytsev\Downloads\2_PS-3545_in use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243" y="4062520"/>
            <a:ext cx="1661046" cy="37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Рисунок 1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50" y="3823215"/>
            <a:ext cx="421793" cy="1481613"/>
          </a:xfrm>
          <a:prstGeom prst="rect">
            <a:avLst/>
          </a:prstGeom>
        </p:spPr>
      </p:pic>
      <p:pic>
        <p:nvPicPr>
          <p:cNvPr id="133" name="Рисунок 13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/>
          <a:stretch/>
        </p:blipFill>
        <p:spPr>
          <a:xfrm>
            <a:off x="166929" y="4242372"/>
            <a:ext cx="940317" cy="985243"/>
          </a:xfrm>
          <a:prstGeom prst="rect">
            <a:avLst/>
          </a:prstGeom>
        </p:spPr>
      </p:pic>
      <p:graphicFrame>
        <p:nvGraphicFramePr>
          <p:cNvPr id="91" name="Таблица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124459"/>
              </p:ext>
            </p:extLst>
          </p:nvPr>
        </p:nvGraphicFramePr>
        <p:xfrm>
          <a:off x="200999" y="734075"/>
          <a:ext cx="6391328" cy="3153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55633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62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 комплекта</a:t>
                      </a:r>
                    </a:p>
                  </a:txBody>
                  <a:tcPr marL="7214" marR="7214" marT="7214" marB="0" anchor="ctr">
                    <a:solidFill>
                      <a:srgbClr val="3B732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7214" marR="7214" marT="7214" marB="0" anchor="ctr">
                    <a:solidFill>
                      <a:srgbClr val="3B7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движения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датчик магнитного поля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Цифровой оптический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мультидатчик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растворённого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кислорода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температуры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углекислого газа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14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погоды с GPS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удельной проводимости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38465"/>
                  </a:ext>
                </a:extLst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Беспроводной цифровой датчик колориметр/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турбидиметр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Набор "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Экосистема“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PASCO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Аксессуары: Флюгер и штатив для беспроводного датчика погоды с GPS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Аксессуары: Водонепроницаемый чехол для датчика углекислого газа PASCO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Адаптер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USB-Bluetooth 4.0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83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Методические пособия "56 готовых лабораторных работ по курсу Естественного-научного цикла" PASCO CD диск</a:t>
                      </a: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39" marR="7539" marT="754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30" name="Picture 6" descr="C:\Users\nagaytsev\Downloads\PS-321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986" y="5029295"/>
            <a:ext cx="1681978" cy="47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5833" r="6480" b="2223"/>
          <a:stretch/>
        </p:blipFill>
        <p:spPr>
          <a:xfrm rot="16200000">
            <a:off x="2343474" y="3611958"/>
            <a:ext cx="1149008" cy="2298014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B7327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01000" y="87606"/>
            <a:ext cx="7634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>
                <a:solidFill>
                  <a:schemeClr val="bg1"/>
                </a:solidFill>
              </a:rPr>
              <a:t>Комплект датчиков по географии для учителя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4974347" y="6573946"/>
            <a:ext cx="4896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/>
              <a:t>Интерфейс </a:t>
            </a:r>
            <a:r>
              <a:rPr lang="en-US" sz="1200" b="1" i="1" dirty="0" err="1"/>
              <a:t>AirLink</a:t>
            </a:r>
            <a:r>
              <a:rPr lang="ru-RU" sz="1200" b="1" i="1" dirty="0"/>
              <a:t> </a:t>
            </a:r>
            <a:r>
              <a:rPr lang="ru-RU" sz="1200" b="1" i="1" dirty="0" smtClean="0"/>
              <a:t>(1 шт.)</a:t>
            </a:r>
            <a:endParaRPr lang="ru-RU" sz="1200" b="1" i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17585" y="6573946"/>
            <a:ext cx="2492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/>
              <a:t>1 комплект</a:t>
            </a:r>
            <a:endParaRPr lang="ru-RU" sz="1200" b="1" i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2472906" y="6573946"/>
            <a:ext cx="252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/>
              <a:t>1 </a:t>
            </a:r>
            <a:r>
              <a:rPr lang="ru-RU" sz="1200" b="1" i="1" dirty="0" smtClean="0"/>
              <a:t>кейс для хранения, малый</a:t>
            </a:r>
            <a:endParaRPr lang="ru-RU" sz="1200" b="1" i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6817715" y="793195"/>
            <a:ext cx="2833865" cy="1501665"/>
            <a:chOff x="7088305" y="707647"/>
            <a:chExt cx="2833865" cy="1501665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7088689" y="707647"/>
              <a:ext cx="28334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defRPr/>
              </a:pPr>
              <a:r>
                <a:rPr lang="ru-RU" sz="1400" b="1" dirty="0"/>
                <a:t> Датчиков: </a:t>
              </a:r>
              <a:r>
                <a:rPr lang="en-US" sz="1400" dirty="0" smtClean="0"/>
                <a:t>9</a:t>
              </a:r>
              <a:endParaRPr lang="en-US" sz="1400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7111424" y="1901535"/>
              <a:ext cx="25181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hlinkClick r:id="rId10"/>
                </a:rPr>
                <a:t>Комплект на сайте</a:t>
              </a:r>
              <a:endPara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7104859" y="1572236"/>
              <a:ext cx="26952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/>
                <a:t>Код для заказа: </a:t>
              </a:r>
              <a:r>
                <a:rPr lang="ru-RU" sz="1400" dirty="0" smtClean="0"/>
                <a:t>698775</a:t>
              </a: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7088305" y="1049016"/>
              <a:ext cx="27282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fontAlgn="ctr">
                <a:defRPr/>
              </a:pPr>
              <a:r>
                <a:rPr lang="ru-RU" sz="1400" b="1" dirty="0" smtClean="0">
                  <a:solidFill>
                    <a:schemeClr val="dk1"/>
                  </a:solidFill>
                </a:rPr>
                <a:t>Лабораторных </a:t>
              </a:r>
              <a:r>
                <a:rPr lang="ru-RU" sz="1400" b="1" dirty="0">
                  <a:solidFill>
                    <a:schemeClr val="dk1"/>
                  </a:solidFill>
                </a:rPr>
                <a:t>и проектно-исследовательских работ: </a:t>
              </a:r>
              <a:r>
                <a:rPr lang="ru-RU" sz="1400" dirty="0" smtClean="0">
                  <a:solidFill>
                    <a:schemeClr val="dk1"/>
                  </a:solidFill>
                </a:rPr>
                <a:t>33</a:t>
              </a:r>
              <a:endParaRPr lang="ru-RU" sz="1400" dirty="0"/>
            </a:p>
          </p:txBody>
        </p:sp>
      </p:grpSp>
      <p:pic>
        <p:nvPicPr>
          <p:cNvPr id="83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Группа 69"/>
          <p:cNvGrpSpPr/>
          <p:nvPr/>
        </p:nvGrpSpPr>
        <p:grpSpPr>
          <a:xfrm>
            <a:off x="14164" y="6015690"/>
            <a:ext cx="4943285" cy="338554"/>
            <a:chOff x="14164" y="6015690"/>
            <a:chExt cx="4943285" cy="338554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4164" y="6018128"/>
              <a:ext cx="4943285" cy="333678"/>
            </a:xfrm>
            <a:prstGeom prst="rect">
              <a:avLst/>
            </a:prstGeom>
            <a:solidFill>
              <a:srgbClr val="3B732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1160599" y="6015690"/>
              <a:ext cx="265041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РЕКОМЕНДУЕТСЯ</a:t>
              </a: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4953000" y="6020044"/>
            <a:ext cx="4941247" cy="338554"/>
            <a:chOff x="4953000" y="6020044"/>
            <a:chExt cx="4941247" cy="338554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4953000" y="6022905"/>
              <a:ext cx="4941247" cy="328478"/>
            </a:xfrm>
            <a:prstGeom prst="rect">
              <a:avLst/>
            </a:prstGeom>
            <a:solidFill>
              <a:srgbClr val="D0403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6329651" y="6020044"/>
              <a:ext cx="21879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 smtClean="0">
                  <a:solidFill>
                    <a:schemeClr val="bg1"/>
                  </a:solidFill>
                </a:rPr>
                <a:t>ОБЯЗАТЕЛЬНО</a:t>
              </a:r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-64411" y="6308850"/>
            <a:ext cx="2656648" cy="276999"/>
            <a:chOff x="-129480" y="6306408"/>
            <a:chExt cx="2656648" cy="276999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-49441" y="6326107"/>
              <a:ext cx="2496571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-129480" y="6306408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</a:t>
              </a:r>
              <a:r>
                <a:rPr lang="ru-RU" sz="1200" b="1" i="1" dirty="0" smtClean="0"/>
                <a:t>класс</a:t>
              </a:r>
              <a:endParaRPr lang="ru-RU" sz="1200" b="1" i="1" dirty="0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4951016" y="6308850"/>
            <a:ext cx="4943229" cy="276999"/>
            <a:chOff x="4951016" y="6308850"/>
            <a:chExt cx="4943229" cy="276999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4951016" y="6328549"/>
              <a:ext cx="4943229" cy="237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6817805" y="6308850"/>
              <a:ext cx="12096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i="1" dirty="0" smtClean="0"/>
                <a:t>На 1 комплект</a:t>
              </a: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2406414" y="6308850"/>
            <a:ext cx="2656648" cy="276999"/>
            <a:chOff x="2440282" y="6309824"/>
            <a:chExt cx="2656648" cy="276999"/>
          </a:xfrm>
        </p:grpSpPr>
        <p:sp>
          <p:nvSpPr>
            <p:cNvPr id="86" name="Прямоугольник 85"/>
            <p:cNvSpPr/>
            <p:nvPr/>
          </p:nvSpPr>
          <p:spPr>
            <a:xfrm>
              <a:off x="2548426" y="6329102"/>
              <a:ext cx="2440360" cy="2384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2440282" y="6309824"/>
              <a:ext cx="26566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/>
                <a:t>На 1 комплект</a:t>
              </a:r>
            </a:p>
          </p:txBody>
        </p:sp>
      </p:grpSp>
      <p:pic>
        <p:nvPicPr>
          <p:cNvPr id="1027" name="Picture 3" descr="C:\Users\nagaytsev\Downloads\PS-320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34" y="5473127"/>
            <a:ext cx="1678558" cy="34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gaytsev\Downloads\PS-320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486" y="5406434"/>
            <a:ext cx="2384624" cy="47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7344246" y="4105005"/>
            <a:ext cx="362259" cy="327201"/>
          </a:xfrm>
          <a:prstGeom prst="rect">
            <a:avLst/>
          </a:pr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7191" r="10000" b="19171"/>
          <a:stretch/>
        </p:blipFill>
        <p:spPr>
          <a:xfrm>
            <a:off x="7180748" y="5003322"/>
            <a:ext cx="827641" cy="912781"/>
          </a:xfrm>
          <a:prstGeom prst="rect">
            <a:avLst/>
          </a:prstGeom>
        </p:spPr>
      </p:pic>
      <p:pic>
        <p:nvPicPr>
          <p:cNvPr id="105" name="Рисунок 104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561" y="2717566"/>
            <a:ext cx="1107426" cy="1107426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24" name="Группа 123"/>
          <p:cNvGrpSpPr/>
          <p:nvPr/>
        </p:nvGrpSpPr>
        <p:grpSpPr>
          <a:xfrm>
            <a:off x="166929" y="4132738"/>
            <a:ext cx="288032" cy="307777"/>
            <a:chOff x="1638350" y="5108881"/>
            <a:chExt cx="288032" cy="307777"/>
          </a:xfrm>
        </p:grpSpPr>
        <p:sp>
          <p:nvSpPr>
            <p:cNvPr id="125" name="Овал 124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27" name="Прямоугольник 126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8" name="Группа 127"/>
          <p:cNvGrpSpPr/>
          <p:nvPr/>
        </p:nvGrpSpPr>
        <p:grpSpPr>
          <a:xfrm>
            <a:off x="1131939" y="4565758"/>
            <a:ext cx="288032" cy="307777"/>
            <a:chOff x="1638350" y="5108881"/>
            <a:chExt cx="288032" cy="307777"/>
          </a:xfrm>
        </p:grpSpPr>
        <p:sp>
          <p:nvSpPr>
            <p:cNvPr id="129" name="Овал 128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1" name="Прямоугольник 130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1708003" y="4565758"/>
            <a:ext cx="288032" cy="307777"/>
            <a:chOff x="1638350" y="5108881"/>
            <a:chExt cx="288032" cy="307777"/>
          </a:xfrm>
        </p:grpSpPr>
        <p:sp>
          <p:nvSpPr>
            <p:cNvPr id="134" name="Овал 133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248282" y="5491259"/>
            <a:ext cx="288032" cy="307777"/>
            <a:chOff x="1638350" y="5108881"/>
            <a:chExt cx="288032" cy="307777"/>
          </a:xfrm>
        </p:grpSpPr>
        <p:sp>
          <p:nvSpPr>
            <p:cNvPr id="137" name="Овал 136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38" name="Прямоугольник 137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Группа 138"/>
          <p:cNvGrpSpPr/>
          <p:nvPr/>
        </p:nvGrpSpPr>
        <p:grpSpPr>
          <a:xfrm>
            <a:off x="2304205" y="5491259"/>
            <a:ext cx="288032" cy="307777"/>
            <a:chOff x="1638350" y="5108881"/>
            <a:chExt cx="288032" cy="307777"/>
          </a:xfrm>
        </p:grpSpPr>
        <p:sp>
          <p:nvSpPr>
            <p:cNvPr id="141" name="Овал 140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42" name="Прямоугольник 141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Группа 156"/>
          <p:cNvGrpSpPr/>
          <p:nvPr/>
        </p:nvGrpSpPr>
        <p:grpSpPr>
          <a:xfrm>
            <a:off x="3874110" y="4072600"/>
            <a:ext cx="288032" cy="307777"/>
            <a:chOff x="1638350" y="5108881"/>
            <a:chExt cx="288032" cy="307777"/>
          </a:xfrm>
        </p:grpSpPr>
        <p:sp>
          <p:nvSpPr>
            <p:cNvPr id="158" name="Овал 157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0" name="Группа 159"/>
          <p:cNvGrpSpPr/>
          <p:nvPr/>
        </p:nvGrpSpPr>
        <p:grpSpPr>
          <a:xfrm>
            <a:off x="5828352" y="4565758"/>
            <a:ext cx="288032" cy="307777"/>
            <a:chOff x="1638350" y="5108881"/>
            <a:chExt cx="288032" cy="307777"/>
          </a:xfrm>
        </p:grpSpPr>
        <p:sp>
          <p:nvSpPr>
            <p:cNvPr id="161" name="Овал 160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2" name="Прямоугольник 161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3" name="Группа 162"/>
          <p:cNvGrpSpPr/>
          <p:nvPr/>
        </p:nvGrpSpPr>
        <p:grpSpPr>
          <a:xfrm>
            <a:off x="4466940" y="4919336"/>
            <a:ext cx="288032" cy="307777"/>
            <a:chOff x="1638350" y="5108881"/>
            <a:chExt cx="288032" cy="307777"/>
          </a:xfrm>
        </p:grpSpPr>
        <p:sp>
          <p:nvSpPr>
            <p:cNvPr id="164" name="Овал 163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5" name="Прямоугольник 164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Группа 165"/>
          <p:cNvGrpSpPr/>
          <p:nvPr/>
        </p:nvGrpSpPr>
        <p:grpSpPr>
          <a:xfrm>
            <a:off x="7057119" y="4919336"/>
            <a:ext cx="288032" cy="307777"/>
            <a:chOff x="1638350" y="5108881"/>
            <a:chExt cx="288032" cy="307777"/>
          </a:xfrm>
        </p:grpSpPr>
        <p:sp>
          <p:nvSpPr>
            <p:cNvPr id="167" name="Овал 166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68" name="Прямоугольник 167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9" name="Группа 168"/>
          <p:cNvGrpSpPr/>
          <p:nvPr/>
        </p:nvGrpSpPr>
        <p:grpSpPr>
          <a:xfrm>
            <a:off x="8012987" y="4919336"/>
            <a:ext cx="530188" cy="307777"/>
            <a:chOff x="1514819" y="5108881"/>
            <a:chExt cx="530188" cy="307777"/>
          </a:xfrm>
        </p:grpSpPr>
        <p:sp>
          <p:nvSpPr>
            <p:cNvPr id="170" name="Овал 169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1" name="Прямоугольник 170"/>
            <p:cNvSpPr/>
            <p:nvPr/>
          </p:nvSpPr>
          <p:spPr>
            <a:xfrm>
              <a:off x="1514819" y="5108881"/>
              <a:ext cx="5301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2" name="Группа 171"/>
          <p:cNvGrpSpPr/>
          <p:nvPr/>
        </p:nvGrpSpPr>
        <p:grpSpPr>
          <a:xfrm>
            <a:off x="6230086" y="5294955"/>
            <a:ext cx="530188" cy="307777"/>
            <a:chOff x="1514819" y="5108881"/>
            <a:chExt cx="530188" cy="307777"/>
          </a:xfrm>
        </p:grpSpPr>
        <p:sp>
          <p:nvSpPr>
            <p:cNvPr id="173" name="Овал 172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74" name="Прямоугольник 173"/>
            <p:cNvSpPr/>
            <p:nvPr/>
          </p:nvSpPr>
          <p:spPr>
            <a:xfrm>
              <a:off x="1514819" y="5108881"/>
              <a:ext cx="5301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8" name="Группа 177"/>
          <p:cNvGrpSpPr/>
          <p:nvPr/>
        </p:nvGrpSpPr>
        <p:grpSpPr>
          <a:xfrm>
            <a:off x="5063062" y="4259198"/>
            <a:ext cx="530188" cy="307777"/>
            <a:chOff x="1514819" y="5108881"/>
            <a:chExt cx="530188" cy="307777"/>
          </a:xfrm>
        </p:grpSpPr>
        <p:sp>
          <p:nvSpPr>
            <p:cNvPr id="179" name="Овал 178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0" name="Прямоугольник 179"/>
            <p:cNvSpPr/>
            <p:nvPr/>
          </p:nvSpPr>
          <p:spPr>
            <a:xfrm>
              <a:off x="1514819" y="5108881"/>
              <a:ext cx="5301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1" name="Группа 180"/>
          <p:cNvGrpSpPr/>
          <p:nvPr/>
        </p:nvGrpSpPr>
        <p:grpSpPr>
          <a:xfrm>
            <a:off x="7080057" y="3941130"/>
            <a:ext cx="530188" cy="307777"/>
            <a:chOff x="1514819" y="5108881"/>
            <a:chExt cx="530188" cy="307777"/>
          </a:xfrm>
        </p:grpSpPr>
        <p:sp>
          <p:nvSpPr>
            <p:cNvPr id="182" name="Овал 181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3" name="Прямоугольник 182"/>
            <p:cNvSpPr/>
            <p:nvPr/>
          </p:nvSpPr>
          <p:spPr>
            <a:xfrm>
              <a:off x="1514819" y="5108881"/>
              <a:ext cx="5301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4" name="Группа 183"/>
          <p:cNvGrpSpPr/>
          <p:nvPr/>
        </p:nvGrpSpPr>
        <p:grpSpPr>
          <a:xfrm>
            <a:off x="6760274" y="2731040"/>
            <a:ext cx="530188" cy="307777"/>
            <a:chOff x="1514819" y="5108881"/>
            <a:chExt cx="530188" cy="307777"/>
          </a:xfrm>
        </p:grpSpPr>
        <p:sp>
          <p:nvSpPr>
            <p:cNvPr id="185" name="Овал 184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86" name="Прямоугольник 185"/>
            <p:cNvSpPr/>
            <p:nvPr/>
          </p:nvSpPr>
          <p:spPr>
            <a:xfrm>
              <a:off x="1514819" y="5108881"/>
              <a:ext cx="5301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452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53000" y="4725160"/>
            <a:ext cx="4807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Приложение </a:t>
            </a:r>
            <a:r>
              <a:rPr lang="ru-RU" sz="1400" b="1" dirty="0" err="1" smtClean="0"/>
              <a:t>SPARKvue</a:t>
            </a:r>
            <a:r>
              <a:rPr lang="ru-RU" sz="1400" dirty="0" smtClean="0"/>
              <a:t> </a:t>
            </a:r>
            <a:r>
              <a:rPr lang="ru-RU" sz="1400" dirty="0"/>
              <a:t>доступно</a:t>
            </a:r>
            <a:r>
              <a:rPr lang="ru-RU" sz="1400" b="1" dirty="0"/>
              <a:t> </a:t>
            </a:r>
            <a:r>
              <a:rPr lang="ru-RU" sz="1400" dirty="0"/>
              <a:t>к установке </a:t>
            </a:r>
            <a:r>
              <a:rPr lang="ru-RU" sz="1400" b="1" dirty="0"/>
              <a:t>БЕСПЛАТНО</a:t>
            </a:r>
            <a:r>
              <a:rPr lang="ru-RU" sz="1400" dirty="0"/>
              <a:t>.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-27425" y="4725160"/>
            <a:ext cx="4954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Программное обеспечение </a:t>
            </a:r>
            <a:r>
              <a:rPr lang="en-US" sz="1400" b="1" dirty="0" err="1"/>
              <a:t>SPARKvue</a:t>
            </a:r>
            <a:r>
              <a:rPr lang="en-US" sz="1400" b="1" dirty="0"/>
              <a:t> </a:t>
            </a:r>
            <a:r>
              <a:rPr lang="ru-RU" sz="1400" dirty="0"/>
              <a:t>для </a:t>
            </a:r>
            <a:r>
              <a:rPr lang="ru-RU" sz="1400" dirty="0" smtClean="0"/>
              <a:t>платформ </a:t>
            </a:r>
            <a:r>
              <a:rPr lang="en-US" sz="1400" dirty="0"/>
              <a:t>Windows </a:t>
            </a:r>
            <a:r>
              <a:rPr lang="ru-RU" sz="1400" dirty="0"/>
              <a:t>и </a:t>
            </a:r>
            <a:r>
              <a:rPr lang="en-US" sz="1400" dirty="0"/>
              <a:t>Mac</a:t>
            </a:r>
            <a:r>
              <a:rPr lang="ru-RU" sz="1400" dirty="0"/>
              <a:t> </a:t>
            </a:r>
            <a:r>
              <a:rPr lang="en-US" sz="1400" dirty="0"/>
              <a:t>OS</a:t>
            </a:r>
            <a:r>
              <a:rPr lang="en-US" sz="1600" dirty="0"/>
              <a:t>:</a:t>
            </a:r>
            <a:endParaRPr lang="ru-RU" sz="1600" b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15367"/>
              </p:ext>
            </p:extLst>
          </p:nvPr>
        </p:nvGraphicFramePr>
        <p:xfrm>
          <a:off x="20161" y="5319216"/>
          <a:ext cx="4932840" cy="905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8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4565"/>
              </a:tblGrid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ru-RU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(многопользовательская лицензия)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672436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435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ПО </a:t>
                      </a:r>
                      <a:r>
                        <a:rPr lang="en-US" sz="1200" u="none" strike="noStrike" dirty="0" err="1" smtClean="0">
                          <a:effectLst/>
                          <a:latin typeface="+mn-lt"/>
                        </a:rPr>
                        <a:t>SPARKvue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</a:rPr>
                        <a:t>однопользовательская лицензия)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6435">
                <a:tc gridSpan="2"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673033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0" name="Группа 19"/>
          <p:cNvGrpSpPr/>
          <p:nvPr/>
        </p:nvGrpSpPr>
        <p:grpSpPr>
          <a:xfrm>
            <a:off x="6016514" y="674660"/>
            <a:ext cx="2986986" cy="1343324"/>
            <a:chOff x="5571082" y="655644"/>
            <a:chExt cx="2986986" cy="1343324"/>
          </a:xfrm>
        </p:grpSpPr>
        <p:sp>
          <p:nvSpPr>
            <p:cNvPr id="32" name="Стрелка углом 31"/>
            <p:cNvSpPr/>
            <p:nvPr/>
          </p:nvSpPr>
          <p:spPr>
            <a:xfrm rot="5400000" flipV="1">
              <a:off x="5482777" y="1143857"/>
              <a:ext cx="943416" cy="766805"/>
            </a:xfrm>
            <a:prstGeom prst="bentArrow">
              <a:avLst/>
            </a:prstGeom>
            <a:solidFill>
              <a:srgbClr val="3B7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6567276" y="655644"/>
              <a:ext cx="1990792" cy="1205044"/>
              <a:chOff x="6567276" y="655644"/>
              <a:chExt cx="1990792" cy="1205044"/>
            </a:xfrm>
          </p:grpSpPr>
          <p:pic>
            <p:nvPicPr>
              <p:cNvPr id="35" name="Picture 7" descr="C:\Users\nagaytsev\Downloads\Android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7276" y="776230"/>
                <a:ext cx="816024" cy="9638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8" descr="C:\Users\nagaytsev\Downloads\app-ios-png-4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3024" y="655644"/>
                <a:ext cx="1205044" cy="12050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35755" y="81602"/>
            <a:ext cx="3197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b="1" dirty="0" smtClean="0">
                <a:solidFill>
                  <a:schemeClr val="bg1"/>
                </a:solidFill>
              </a:rPr>
              <a:t>Сбор данных для комплекта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72742" y="6244469"/>
            <a:ext cx="5025741" cy="591551"/>
            <a:chOff x="17842" y="6215259"/>
            <a:chExt cx="5122326" cy="591551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114116" y="6215259"/>
              <a:ext cx="5026052" cy="591551"/>
            </a:xfrm>
            <a:prstGeom prst="rect">
              <a:avLst/>
            </a:prstGeom>
            <a:solidFill>
              <a:srgbClr val="3B732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7842" y="6220767"/>
              <a:ext cx="512232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Адаптер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для работы на ПК входит в каждый комплект.</a:t>
              </a:r>
              <a:r>
                <a:rPr lang="en-US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r>
                <a:rPr lang="ru-RU" sz="1400" dirty="0" smtClean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 </a:t>
              </a:r>
              <a:endParaRPr lang="ru-RU" sz="1400" dirty="0">
                <a:solidFill>
                  <a:schemeClr val="bg1"/>
                </a:solidFill>
                <a:ea typeface="Calibri" panose="020F0502020204030204" pitchFamily="34" charset="0"/>
                <a:cs typeface="MyriadPro-Regular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17892" y="2111095"/>
            <a:ext cx="4932583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953000" y="2111095"/>
            <a:ext cx="4944975" cy="26283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64993" y="2372311"/>
            <a:ext cx="2656648" cy="276999"/>
            <a:chOff x="-125752" y="2499816"/>
            <a:chExt cx="2656648" cy="419467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-45713" y="2508348"/>
              <a:ext cx="2496571" cy="3969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BA42C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-125752" y="2499816"/>
              <a:ext cx="2656648" cy="41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Демонстрационный эксперимент </a:t>
              </a:r>
              <a:endParaRPr lang="ru-RU" sz="1200" b="1" dirty="0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4972541" y="2629198"/>
            <a:ext cx="48965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/>
              <a:t>И</a:t>
            </a:r>
            <a:r>
              <a:rPr lang="ru-RU" sz="1400" b="1" i="1" dirty="0" smtClean="0"/>
              <a:t>нтерфейс </a:t>
            </a:r>
            <a:r>
              <a:rPr lang="en-US" sz="1400" b="1" i="1" dirty="0" err="1" smtClean="0"/>
              <a:t>AirLink</a:t>
            </a:r>
            <a:r>
              <a:rPr lang="ru-RU" sz="1400" b="1" i="1" dirty="0"/>
              <a:t> </a:t>
            </a:r>
            <a:r>
              <a:rPr lang="ru-RU" sz="1400" b="1" i="1" dirty="0" smtClean="0"/>
              <a:t>беспроводной</a:t>
            </a:r>
            <a:endParaRPr lang="en-US" sz="1400" b="1" i="1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-36587" y="2623196"/>
            <a:ext cx="5047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/>
              <a:t>Интерфейс </a:t>
            </a:r>
            <a:r>
              <a:rPr lang="en-US" sz="1400" b="1" i="1" dirty="0" err="1"/>
              <a:t>SPARKlink</a:t>
            </a:r>
            <a:r>
              <a:rPr lang="en-US" sz="1400" b="1" i="1" dirty="0"/>
              <a:t> Air </a:t>
            </a:r>
            <a:r>
              <a:rPr lang="ru-RU" sz="1400" b="1" i="1" dirty="0" smtClean="0"/>
              <a:t>беспроводной</a:t>
            </a:r>
            <a:endParaRPr lang="ru-RU" sz="1400" b="1" i="1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2441420" y="2368048"/>
            <a:ext cx="2656648" cy="276999"/>
            <a:chOff x="2474665" y="6090375"/>
            <a:chExt cx="2656648" cy="401021"/>
          </a:xfrm>
          <a:solidFill>
            <a:schemeClr val="bg1">
              <a:lumMod val="85000"/>
            </a:schemeClr>
          </a:solidFill>
        </p:grpSpPr>
        <p:sp>
          <p:nvSpPr>
            <p:cNvPr id="63" name="Прямоугольник 62"/>
            <p:cNvSpPr/>
            <p:nvPr/>
          </p:nvSpPr>
          <p:spPr>
            <a:xfrm>
              <a:off x="2547387" y="6101082"/>
              <a:ext cx="2443289" cy="381914"/>
            </a:xfrm>
            <a:prstGeom prst="rect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474665" y="6090375"/>
              <a:ext cx="2656648" cy="401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Лабораторный практикум</a:t>
              </a:r>
              <a:endParaRPr lang="ru-RU" sz="1200" b="1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2002" y="2070169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ru-RU" sz="1400" b="1" dirty="0" smtClean="0"/>
              <a:t>Урочная деятельность</a:t>
            </a:r>
            <a:endParaRPr lang="ru-RU" sz="1400" b="1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4991851" y="2086034"/>
            <a:ext cx="4876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b="1" dirty="0" smtClean="0"/>
              <a:t>Внеурочная деятельность</a:t>
            </a:r>
            <a:endParaRPr lang="ru-RU" sz="1400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952998" y="2368925"/>
            <a:ext cx="2585940" cy="276999"/>
            <a:chOff x="4983180" y="2506427"/>
            <a:chExt cx="2584844" cy="413107"/>
          </a:xfrm>
        </p:grpSpPr>
        <p:sp>
          <p:nvSpPr>
            <p:cNvPr id="66" name="Прямоугольник 65"/>
            <p:cNvSpPr/>
            <p:nvPr/>
          </p:nvSpPr>
          <p:spPr>
            <a:xfrm>
              <a:off x="4983180" y="2512221"/>
              <a:ext cx="2568252" cy="3960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rgbClr val="6BA42C"/>
                </a:solidFill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5021524" y="2506427"/>
              <a:ext cx="2546500" cy="413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Проектная деятельность</a:t>
              </a:r>
              <a:endParaRPr lang="ru-RU" sz="1200" b="1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953000" y="6244468"/>
            <a:ext cx="4916107" cy="591551"/>
            <a:chOff x="5012402" y="6233928"/>
            <a:chExt cx="4916107" cy="591551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5012403" y="6233928"/>
              <a:ext cx="4916106" cy="591551"/>
            </a:xfrm>
            <a:prstGeom prst="rect">
              <a:avLst/>
            </a:prstGeom>
            <a:solidFill>
              <a:srgbClr val="3B732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012402" y="6360426"/>
              <a:ext cx="484753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Подключается по стандарту связи </a:t>
              </a:r>
              <a:r>
                <a:rPr lang="en-US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Bluetooth 4.0</a:t>
              </a:r>
              <a:r>
                <a:rPr lang="ru-RU" sz="1400" dirty="0">
                  <a:solidFill>
                    <a:schemeClr val="bg1"/>
                  </a:solidFill>
                  <a:ea typeface="Calibri" panose="020F0502020204030204" pitchFamily="34" charset="0"/>
                  <a:cs typeface="MyriadPro-Regular"/>
                </a:rPr>
                <a:t>.           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7432896" y="2360159"/>
            <a:ext cx="2546500" cy="278189"/>
            <a:chOff x="7432896" y="2486467"/>
            <a:chExt cx="2546500" cy="421269"/>
          </a:xfrm>
        </p:grpSpPr>
        <p:sp>
          <p:nvSpPr>
            <p:cNvPr id="75" name="Прямоугольник 74"/>
            <p:cNvSpPr/>
            <p:nvPr/>
          </p:nvSpPr>
          <p:spPr>
            <a:xfrm>
              <a:off x="7522340" y="2507095"/>
              <a:ext cx="2374696" cy="4006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i="1" u="sng" dirty="0">
                <a:solidFill>
                  <a:srgbClr val="6BA42C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432896" y="2486467"/>
              <a:ext cx="2546500" cy="41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/>
                <a:t>Полевая практика</a:t>
              </a:r>
              <a:endParaRPr lang="ru-RU" sz="1200" b="1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064520" y="802972"/>
            <a:ext cx="2835304" cy="1215012"/>
            <a:chOff x="1565182" y="783956"/>
            <a:chExt cx="2835304" cy="1215012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1565182" y="783956"/>
              <a:ext cx="1892000" cy="948420"/>
              <a:chOff x="1565182" y="776230"/>
              <a:chExt cx="1892000" cy="948420"/>
            </a:xfrm>
          </p:grpSpPr>
          <p:pic>
            <p:nvPicPr>
              <p:cNvPr id="37" name="Picture 9" descr="C:\Users\nagaytsev\Downloads\OS-X-Free-PNG-Image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8762" y="776230"/>
                <a:ext cx="948420" cy="9484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11" descr="C:\Users\nagaytsev\Downloads\windows_logos_PNG31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5182" y="776230"/>
                <a:ext cx="943580" cy="9435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2" name="Стрелка углом 51"/>
            <p:cNvSpPr/>
            <p:nvPr/>
          </p:nvSpPr>
          <p:spPr>
            <a:xfrm rot="16200000" flipH="1" flipV="1">
              <a:off x="3545376" y="1143857"/>
              <a:ext cx="943416" cy="766805"/>
            </a:xfrm>
            <a:prstGeom prst="bentArrow">
              <a:avLst/>
            </a:prstGeom>
            <a:solidFill>
              <a:srgbClr val="3B7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57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391690"/>
              </p:ext>
            </p:extLst>
          </p:nvPr>
        </p:nvGraphicFramePr>
        <p:xfrm>
          <a:off x="4953000" y="2938309"/>
          <a:ext cx="4932838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lvl="0" algn="r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684982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Таблица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288402"/>
              </p:ext>
            </p:extLst>
          </p:nvPr>
        </p:nvGraphicFramePr>
        <p:xfrm>
          <a:off x="20161" y="2938309"/>
          <a:ext cx="4932839" cy="226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28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64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i="1" dirty="0" smtClean="0"/>
                        <a:t>677148</a:t>
                      </a:r>
                      <a:endParaRPr lang="ru-RU" sz="1100" i="1" dirty="0"/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2" y="3413279"/>
            <a:ext cx="1961944" cy="112076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" t="12875" r="12382" b="17825"/>
          <a:stretch/>
        </p:blipFill>
        <p:spPr>
          <a:xfrm>
            <a:off x="6273822" y="3670890"/>
            <a:ext cx="1102946" cy="60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2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B7327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-9514" y="6237312"/>
            <a:ext cx="9925026" cy="636175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6462" y="674660"/>
            <a:ext cx="5066512" cy="507831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/>
            </a:pPr>
            <a:r>
              <a:rPr lang="ru-RU" sz="1200" dirty="0"/>
              <a:t>Взаимосвязь между температурой и влажностью воздуха </a:t>
            </a:r>
            <a:r>
              <a:rPr lang="ru-RU" sz="1200" b="1" dirty="0" smtClean="0"/>
              <a:t>УЧ</a:t>
            </a:r>
            <a:endParaRPr lang="ru-RU" sz="1200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Взаимосвязь экосистем водоёма и суши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Воздействие внешних факторов на устойчивость экосистем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Выделение преобладающих типов погоды за период </a:t>
            </a:r>
            <a:r>
              <a:rPr lang="ru-RU" sz="1200" dirty="0" smtClean="0"/>
              <a:t>наблюдения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 smtClean="0"/>
              <a:t>Динамика уровня температуры и влажности воздуха</a:t>
            </a:r>
            <a:r>
              <a:rPr lang="en-US" sz="1200" dirty="0" smtClean="0"/>
              <a:t>                                  </a:t>
            </a:r>
            <a:r>
              <a:rPr lang="ru-RU" sz="1200" dirty="0" smtClean="0"/>
              <a:t> в течение суток </a:t>
            </a:r>
            <a:r>
              <a:rPr lang="ru-RU" sz="1200" b="1" dirty="0" smtClean="0"/>
              <a:t>УЧ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 smtClean="0"/>
              <a:t>Жёсткость </a:t>
            </a:r>
            <a:r>
              <a:rPr lang="ru-RU" sz="1200" dirty="0"/>
              <a:t>воды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Засоление почв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Изменение температуры воды с глубиной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Изучение биомов</a:t>
            </a:r>
            <a:r>
              <a:rPr lang="ru-RU" sz="1200" b="1" dirty="0"/>
              <a:t> 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Изучение механического состава и кислотности почвы на пришкольном участке 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Изучение рельефа местности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Качественный и количественный анализ состава воды в </a:t>
            </a:r>
            <a:r>
              <a:rPr lang="ru-RU" sz="1200" dirty="0" smtClean="0"/>
              <a:t>водоёме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Качество воды природных водоёмов</a:t>
            </a:r>
            <a:r>
              <a:rPr lang="ru-RU" sz="1200" b="1" dirty="0"/>
              <a:t> КВ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Кислотный дождь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Клеточное дыхание и углеродный </a:t>
            </a:r>
            <a:r>
              <a:rPr lang="ru-RU" sz="1200" dirty="0" smtClean="0"/>
              <a:t>цикл</a:t>
            </a:r>
            <a:r>
              <a:rPr lang="en-US" sz="1200" dirty="0" smtClean="0"/>
              <a:t> </a:t>
            </a:r>
            <a:r>
              <a:rPr lang="ru-RU" sz="1200" b="1" dirty="0" smtClean="0"/>
              <a:t>УЧ</a:t>
            </a:r>
            <a:endParaRPr lang="ru-RU" sz="1200" dirty="0"/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Магнитное поле Земли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Микроклиматы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Моделирование экосистем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Насыщенность водоёма кислородом и биологическое </a:t>
            </a:r>
            <a:r>
              <a:rPr lang="en-US" sz="1200" dirty="0" smtClean="0"/>
              <a:t>               </a:t>
            </a:r>
            <a:r>
              <a:rPr lang="ru-RU" sz="1200" dirty="0" smtClean="0"/>
              <a:t>многообразие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Определение аммиака в природных водоёмах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Определение БПК (биологической потребности в кислороде)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/>
            </a:pPr>
            <a:r>
              <a:rPr lang="ru-RU" sz="1200" dirty="0"/>
              <a:t>Определение изменений температуры и давления воздуха </a:t>
            </a:r>
            <a:r>
              <a:rPr lang="en-US" sz="1200" dirty="0" smtClean="0"/>
              <a:t>                    </a:t>
            </a:r>
            <a:r>
              <a:rPr lang="ru-RU" sz="1200" dirty="0" smtClean="0"/>
              <a:t>с </a:t>
            </a:r>
            <a:r>
              <a:rPr lang="ru-RU" sz="1200" dirty="0"/>
              <a:t>высотой </a:t>
            </a:r>
            <a:r>
              <a:rPr lang="ru-RU" sz="1200" b="1" dirty="0" smtClean="0"/>
              <a:t>УЧ</a:t>
            </a:r>
            <a:endParaRPr lang="ru-RU" sz="1200" b="1" dirty="0"/>
          </a:p>
        </p:txBody>
      </p:sp>
      <p:pic>
        <p:nvPicPr>
          <p:cNvPr id="11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6619" y="81602"/>
            <a:ext cx="7692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Демонстрационные эксперименты и </a:t>
            </a:r>
            <a:r>
              <a:rPr lang="ru-RU" b="1" dirty="0">
                <a:solidFill>
                  <a:schemeClr val="bg1"/>
                </a:solidFill>
              </a:rPr>
              <a:t>л</a:t>
            </a:r>
            <a:r>
              <a:rPr lang="ru-RU" b="1" dirty="0" smtClean="0">
                <a:solidFill>
                  <a:schemeClr val="bg1"/>
                </a:solidFill>
              </a:rPr>
              <a:t>абораторные работы по географии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6619" y="6219837"/>
            <a:ext cx="27266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Для выполнения </a:t>
            </a:r>
            <a:r>
              <a:rPr lang="ru-RU" sz="1300" dirty="0" smtClean="0">
                <a:solidFill>
                  <a:schemeClr val="bg1"/>
                </a:solidFill>
              </a:rPr>
              <a:t>потребуется: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60441" y="6232095"/>
            <a:ext cx="53650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У</a:t>
            </a:r>
            <a:r>
              <a:rPr lang="ru-RU" sz="1300" b="1" dirty="0">
                <a:solidFill>
                  <a:schemeClr val="bg1"/>
                </a:solidFill>
              </a:rPr>
              <a:t>Ч</a:t>
            </a:r>
            <a:r>
              <a:rPr lang="ru-RU" sz="1300" dirty="0" smtClean="0">
                <a:solidFill>
                  <a:schemeClr val="bg1"/>
                </a:solidFill>
              </a:rPr>
              <a:t> - </a:t>
            </a:r>
            <a:r>
              <a:rPr lang="ru-RU" sz="1300" dirty="0">
                <a:solidFill>
                  <a:schemeClr val="bg1"/>
                </a:solidFill>
              </a:rPr>
              <a:t>Комплект датчиков по </a:t>
            </a:r>
            <a:r>
              <a:rPr lang="ru-RU" sz="1300" dirty="0" smtClean="0">
                <a:solidFill>
                  <a:schemeClr val="bg1"/>
                </a:solidFill>
              </a:rPr>
              <a:t>географии </a:t>
            </a:r>
            <a:r>
              <a:rPr lang="ru-RU" sz="1300" dirty="0">
                <a:solidFill>
                  <a:schemeClr val="bg1"/>
                </a:solidFill>
              </a:rPr>
              <a:t>для </a:t>
            </a:r>
            <a:r>
              <a:rPr lang="ru-RU" sz="1300" dirty="0" smtClean="0">
                <a:solidFill>
                  <a:schemeClr val="bg1"/>
                </a:solidFill>
              </a:rPr>
              <a:t>ученика</a:t>
            </a:r>
          </a:p>
          <a:p>
            <a:r>
              <a:rPr lang="ru-RU" sz="1300" b="1" dirty="0" smtClean="0">
                <a:solidFill>
                  <a:schemeClr val="bg1"/>
                </a:solidFill>
              </a:rPr>
              <a:t>КВ</a:t>
            </a:r>
            <a:r>
              <a:rPr lang="ru-RU" sz="1300" dirty="0">
                <a:solidFill>
                  <a:schemeClr val="bg1"/>
                </a:solidFill>
              </a:rPr>
              <a:t> - Комплект датчиков "Качество воды"</a:t>
            </a:r>
          </a:p>
          <a:p>
            <a:r>
              <a:rPr lang="ru-RU" sz="1300" b="1" dirty="0" smtClean="0">
                <a:solidFill>
                  <a:schemeClr val="bg1"/>
                </a:solidFill>
              </a:rPr>
              <a:t>У</a:t>
            </a:r>
            <a:r>
              <a:rPr lang="ru-RU" sz="1300" dirty="0" smtClean="0">
                <a:solidFill>
                  <a:schemeClr val="bg1"/>
                </a:solidFill>
              </a:rPr>
              <a:t> </a:t>
            </a:r>
            <a:r>
              <a:rPr lang="ru-RU" sz="1300" dirty="0">
                <a:solidFill>
                  <a:schemeClr val="bg1"/>
                </a:solidFill>
              </a:rPr>
              <a:t>- Комплект датчиков по </a:t>
            </a:r>
            <a:r>
              <a:rPr lang="ru-RU" sz="1300" dirty="0" smtClean="0">
                <a:solidFill>
                  <a:schemeClr val="bg1"/>
                </a:solidFill>
              </a:rPr>
              <a:t>географии </a:t>
            </a:r>
            <a:r>
              <a:rPr lang="ru-RU" sz="1300" dirty="0">
                <a:solidFill>
                  <a:schemeClr val="bg1"/>
                </a:solidFill>
              </a:rPr>
              <a:t>для </a:t>
            </a:r>
            <a:r>
              <a:rPr lang="ru-RU" sz="1300" dirty="0" smtClean="0">
                <a:solidFill>
                  <a:schemeClr val="bg1"/>
                </a:solidFill>
              </a:rPr>
              <a:t>учителя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591195" y="5799850"/>
            <a:ext cx="3306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i="1" dirty="0" smtClean="0"/>
              <a:t>Для выполнения работ с индексом «УЧ» достаточно любого комплекта по географии</a:t>
            </a:r>
            <a:endParaRPr lang="ru-RU" sz="1050" i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121034" y="674660"/>
            <a:ext cx="5066512" cy="378565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Font typeface="+mj-lt"/>
              <a:buAutoNum type="arabicPeriod" startAt="23"/>
            </a:pPr>
            <a:r>
              <a:rPr lang="ru-RU" sz="1200" dirty="0" smtClean="0"/>
              <a:t>Определение </a:t>
            </a:r>
            <a:r>
              <a:rPr lang="ru-RU" sz="1200" dirty="0"/>
              <a:t>качества почвы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Определение нитратов в природных водоёмах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Определение общего уровня минерализации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 smtClean="0"/>
              <a:t>Определение </a:t>
            </a:r>
            <a:r>
              <a:rPr lang="ru-RU" sz="1200" dirty="0"/>
              <a:t>солёности воды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Определение температуры водоёма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Определение уровня минерализации воды в водоёме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Определение фосфатов в природных водоёмах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Организация наблюдений за погодой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Отражательная способность поверхности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Парниковый эффект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Погода в террариуме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Природные сообщества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Скорость ветра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Скорость и температура потока  </a:t>
            </a:r>
            <a:r>
              <a:rPr lang="ru-RU" sz="1200" b="1" dirty="0"/>
              <a:t>КВ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Солнечная радиация и времена года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Составление карты морского дна </a:t>
            </a:r>
            <a:r>
              <a:rPr lang="ru-RU" sz="1200" b="1" dirty="0"/>
              <a:t>УЧ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Спектральный анализ почв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Теория тектонических плит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Фотосинтез водных растений </a:t>
            </a:r>
            <a:r>
              <a:rPr lang="ru-RU" sz="1200" b="1" dirty="0"/>
              <a:t>У</a:t>
            </a:r>
          </a:p>
          <a:p>
            <a:pPr marL="285750" indent="-285750">
              <a:buFont typeface="+mj-lt"/>
              <a:buAutoNum type="arabicPeriod" startAt="23"/>
            </a:pPr>
            <a:r>
              <a:rPr lang="ru-RU" sz="1200" dirty="0"/>
              <a:t>Фотосинтез и клеточное дыхание в террариуме </a:t>
            </a:r>
            <a:r>
              <a:rPr lang="ru-RU" sz="1200" b="1" dirty="0"/>
              <a:t>УЧ</a:t>
            </a:r>
          </a:p>
        </p:txBody>
      </p:sp>
    </p:spTree>
    <p:extLst>
      <p:ext uri="{BB962C8B-B14F-4D97-AF65-F5344CB8AC3E}">
        <p14:creationId xmlns:p14="http://schemas.microsoft.com/office/powerpoint/2010/main" val="7841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9196" y="1178733"/>
            <a:ext cx="4743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5-6 класс:</a:t>
            </a:r>
            <a:endParaRPr lang="ru-RU" sz="1400" b="1" dirty="0"/>
          </a:p>
          <a:p>
            <a:r>
              <a:rPr lang="ru-RU" sz="1400" dirty="0"/>
              <a:t>1. Исследование микроклимата. Класс: 5–6. </a:t>
            </a:r>
          </a:p>
          <a:p>
            <a:r>
              <a:rPr lang="ru-RU" sz="1400" dirty="0"/>
              <a:t>2. Измерение температуры окружающей среды. Класс </a:t>
            </a:r>
            <a:r>
              <a:rPr lang="ru-RU" sz="1400" dirty="0" smtClean="0"/>
              <a:t>5–6.</a:t>
            </a:r>
            <a:endParaRPr lang="ru-RU" sz="1400" b="1" dirty="0" smtClean="0"/>
          </a:p>
          <a:p>
            <a:r>
              <a:rPr lang="ru-RU" sz="1400" dirty="0" smtClean="0"/>
              <a:t>3</a:t>
            </a:r>
            <a:r>
              <a:rPr lang="ru-RU" sz="1400" dirty="0"/>
              <a:t>. Кислотность как важная характеристика почвы.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9363" y="2132840"/>
            <a:ext cx="4826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8 класс:</a:t>
            </a:r>
            <a:endParaRPr lang="ru-RU" sz="1400" dirty="0"/>
          </a:p>
          <a:p>
            <a:r>
              <a:rPr lang="ru-RU" sz="1400" dirty="0" smtClean="0"/>
              <a:t>4. Составление карты морского дна. </a:t>
            </a:r>
          </a:p>
          <a:p>
            <a:r>
              <a:rPr lang="ru-RU" sz="1400" dirty="0" smtClean="0"/>
              <a:t>5</a:t>
            </a:r>
            <a:r>
              <a:rPr lang="ru-RU" sz="1400" dirty="0"/>
              <a:t>. Солнечная радиация и времена года. Уровень: углубленный.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B7327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6619" y="674660"/>
            <a:ext cx="9279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Готовые </a:t>
            </a:r>
            <a:r>
              <a:rPr lang="ru-RU" sz="1600" b="1" dirty="0"/>
              <a:t>сценарии лабораторных </a:t>
            </a:r>
            <a:r>
              <a:rPr lang="ru-RU" sz="1600" b="1" dirty="0" smtClean="0"/>
              <a:t>работ для программного обеспечения </a:t>
            </a:r>
            <a:r>
              <a:rPr lang="en-US" sz="1600" b="1" dirty="0" err="1" smtClean="0"/>
              <a:t>SPARKvue</a:t>
            </a:r>
            <a:endParaRPr lang="ru-RU" sz="1600" b="1" dirty="0"/>
          </a:p>
        </p:txBody>
      </p:sp>
      <p:pic>
        <p:nvPicPr>
          <p:cNvPr id="15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6619" y="81602"/>
            <a:ext cx="7368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электронные образовательные ресурсы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128300"/>
              </p:ext>
            </p:extLst>
          </p:nvPr>
        </p:nvGraphicFramePr>
        <p:xfrm>
          <a:off x="0" y="6429346"/>
          <a:ext cx="9906000" cy="428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3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53000"/>
              </a:tblGrid>
              <a:tr h="214327">
                <a:tc gridSpan="2"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Методические пособия PASCO "56 готовых лабораторных работ по курсу естественного-научного цикла" (CD-диск)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27">
                <a:tc>
                  <a:txBody>
                    <a:bodyPr/>
                    <a:lstStyle/>
                    <a:p>
                      <a:pPr marL="93663" indent="0" algn="l" rtl="0" fontAlgn="ctr"/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В составе каждого комплекта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              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680562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918425" y="1178733"/>
            <a:ext cx="4953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/>
              <a:t>9 </a:t>
            </a:r>
            <a:r>
              <a:rPr lang="ru-RU" sz="1400" b="1" dirty="0" smtClean="0"/>
              <a:t>класс</a:t>
            </a:r>
            <a:r>
              <a:rPr lang="ru-RU" sz="1400" b="1" dirty="0"/>
              <a:t>:</a:t>
            </a:r>
          </a:p>
          <a:p>
            <a:r>
              <a:rPr lang="ru-RU" sz="1400" dirty="0"/>
              <a:t>6. Излучение как вид теплопередачи (физика, география, биология). </a:t>
            </a:r>
          </a:p>
        </p:txBody>
      </p:sp>
      <p:pic>
        <p:nvPicPr>
          <p:cNvPr id="14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817" y="3073177"/>
            <a:ext cx="2955503" cy="2986878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403" y="3288620"/>
            <a:ext cx="2507564" cy="2507564"/>
          </a:xfrm>
          <a:prstGeom prst="rect">
            <a:avLst/>
          </a:prstGeom>
          <a:ln>
            <a:noFill/>
          </a:ln>
          <a:effectLst>
            <a:outerShdw blurRad="1397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18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Z:\@МАРКЕТИНГ\Рабочий каталог\Богдан\ПРЕЗЕНТАЦИИ\География Дорожная карт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80" y="816041"/>
            <a:ext cx="1594017" cy="223117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Z:\@МАРКЕТИНГ\Поставщики\PASCO\Графика\Методические пособия\География_Пособ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697" y="799003"/>
            <a:ext cx="1589603" cy="224821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Z:\@МАРКЕТИНГ\Поставщики\PASCO\Графика\Методические пособия\География_Методичк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485" y="1273134"/>
            <a:ext cx="1250275" cy="177408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6620" y="3753040"/>
            <a:ext cx="96658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/>
              <a:t>Методический комплект для учителя биологии и </a:t>
            </a:r>
            <a:r>
              <a:rPr lang="ru-RU" sz="1400" b="1" dirty="0" smtClean="0"/>
              <a:t>экологии: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в</a:t>
            </a:r>
            <a:r>
              <a:rPr lang="ru-RU" sz="1400" dirty="0" smtClean="0"/>
              <a:t>ключает книгу для учителя, рабочую тетрадь для учащегося и руководство по организации проектной деятельности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разработан российскими педагогами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с</a:t>
            </a:r>
            <a:r>
              <a:rPr lang="ru-RU" sz="1400" dirty="0" smtClean="0"/>
              <a:t>оответствует ФГОС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охватывает </a:t>
            </a:r>
            <a:r>
              <a:rPr lang="ru-RU" sz="1400" dirty="0"/>
              <a:t>два уровня: </a:t>
            </a:r>
            <a:r>
              <a:rPr lang="ru-RU" sz="1400" dirty="0" smtClean="0"/>
              <a:t>базовый и проектный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4 лабораторных работы и 4 проектных исследовани</a:t>
            </a:r>
            <a:r>
              <a:rPr lang="ru-RU" sz="1400" dirty="0"/>
              <a:t>я</a:t>
            </a:r>
            <a:endParaRPr lang="ru-RU" sz="1400" dirty="0" smtClean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0" y="3311586"/>
            <a:ext cx="9902372" cy="134214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9531" y="836680"/>
            <a:ext cx="36064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Каждое методическое </a:t>
            </a:r>
            <a:r>
              <a:rPr lang="ru-RU" sz="1400" dirty="0" smtClean="0"/>
              <a:t>руководство содержит</a:t>
            </a:r>
            <a:r>
              <a:rPr lang="ru-RU" sz="1400" dirty="0"/>
              <a:t>: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план-конспект </a:t>
            </a:r>
            <a:r>
              <a:rPr lang="ru-RU" sz="1400" dirty="0"/>
              <a:t>урока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ход лабораторной </a:t>
            </a:r>
            <a:r>
              <a:rPr lang="ru-RU" sz="1400" dirty="0" smtClean="0"/>
              <a:t>работы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/>
              <a:t>вопросы для </a:t>
            </a:r>
            <a:r>
              <a:rPr lang="ru-RU" sz="1400" dirty="0" smtClean="0"/>
              <a:t>учащихся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/>
              <a:t>перечень необходимых материалов и приборов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/>
              <a:t>информацию </a:t>
            </a:r>
            <a:r>
              <a:rPr lang="ru-RU" sz="1400" dirty="0"/>
              <a:t>по технике </a:t>
            </a:r>
            <a:r>
              <a:rPr lang="ru-RU" sz="1400" dirty="0" smtClean="0"/>
              <a:t>безопасности</a:t>
            </a:r>
            <a:endParaRPr lang="ru-RU" sz="1400" dirty="0"/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623961"/>
              </p:ext>
            </p:extLst>
          </p:nvPr>
        </p:nvGraphicFramePr>
        <p:xfrm>
          <a:off x="0" y="5730650"/>
          <a:ext cx="9902372" cy="1100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08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1570"/>
              </a:tblGrid>
              <a:tr h="324000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географии на один класс 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(1+15)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6000">
                <a:tc gridSpan="2">
                  <a:txBody>
                    <a:bodyPr/>
                    <a:lstStyle/>
                    <a:p>
                      <a:pPr lvl="0" algn="l" rtl="0" fontAlgn="ctr"/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681540</a:t>
                      </a:r>
                      <a:endParaRPr lang="ru-RU" sz="110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Методический комплект для учителя географии на один класс (1+1)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0770">
                <a:tc grid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Код</a:t>
                      </a:r>
                      <a:r>
                        <a:rPr lang="ru-RU" sz="1100" b="1" i="1" u="none" strike="noStrike" baseline="0" dirty="0" smtClean="0">
                          <a:effectLst/>
                          <a:latin typeface="+mn-lt"/>
                        </a:rPr>
                        <a:t> для заказа: </a:t>
                      </a:r>
                      <a:r>
                        <a:rPr lang="ru-RU" sz="1100" b="0" i="1" u="none" strike="noStrike" baseline="0" dirty="0" smtClean="0">
                          <a:effectLst/>
                          <a:latin typeface="+mn-lt"/>
                        </a:rPr>
                        <a:t>681535</a:t>
                      </a:r>
                      <a:endParaRPr lang="ru-RU" sz="1050" b="0" i="1" u="none" strike="noStrike" dirty="0" smtClean="0">
                        <a:effectLst/>
                        <a:latin typeface="+mn-lt"/>
                      </a:endParaRPr>
                    </a:p>
                  </a:txBody>
                  <a:tcPr marL="7214" marR="7214" marT="721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76619" y="81602"/>
            <a:ext cx="6351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Методическая поддержка: брошюры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6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5" descr="C:\Users\nagaytsev\Downloads\PS-34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733" y="2712545"/>
            <a:ext cx="2430300" cy="222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nagaytsev\Downloads\RS1751_PASCO_webinfo_images (1)\SE-868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9" b="41596"/>
          <a:stretch/>
        </p:blipFill>
        <p:spPr bwMode="auto">
          <a:xfrm>
            <a:off x="6208465" y="5778739"/>
            <a:ext cx="693337" cy="67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nagaytsev\Downloads\RS1751_PASCO_webinfo_images (1)\EM-8631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578" y="5853405"/>
            <a:ext cx="533172" cy="610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nagaytsev\Downloads\ME-123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703" y="3458155"/>
            <a:ext cx="2534614" cy="204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nagaytsev\Downloads\SE-7236-1-600x6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"/>
          <a:stretch/>
        </p:blipFill>
        <p:spPr bwMode="auto">
          <a:xfrm>
            <a:off x="199202" y="4359646"/>
            <a:ext cx="1781983" cy="183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 descr="C:\Users\nagaytsev\Downloads\PS2343_MAIN_16794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79"/>
          <a:stretch/>
        </p:blipFill>
        <p:spPr bwMode="auto">
          <a:xfrm>
            <a:off x="334612" y="3505799"/>
            <a:ext cx="1909931" cy="77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3" descr="C:\Users\nagaytsev\Downloads\RS1751_PASCO_webinfo_images (1)\PS-216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66156" y="3724944"/>
            <a:ext cx="2572986" cy="119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nagaytsev\Downloads\ken_a_vision_tu_19542c_digital_comprehensive_scope_110779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5" r="14888"/>
          <a:stretch/>
        </p:blipFill>
        <p:spPr bwMode="auto">
          <a:xfrm>
            <a:off x="1934809" y="4201095"/>
            <a:ext cx="1620200" cy="245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636744"/>
              </p:ext>
            </p:extLst>
          </p:nvPr>
        </p:nvGraphicFramePr>
        <p:xfrm>
          <a:off x="230013" y="674660"/>
          <a:ext cx="5762430" cy="21843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4122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4140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3B732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3B7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</a:rPr>
                        <a:t>Цифровой микроскоп </a:t>
                      </a:r>
                      <a:r>
                        <a:rPr lang="en-US" sz="1200" u="none" strike="noStrike" dirty="0" smtClean="0">
                          <a:effectLst/>
                        </a:rPr>
                        <a:t>PASCO</a:t>
                      </a:r>
                      <a:endParaRPr lang="ru-RU" sz="1200" u="none" strike="noStrike" dirty="0" smtClean="0">
                        <a:effectLst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</a:rPr>
                        <a:t>673175</a:t>
                      </a: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Цифровой микроскоп </a:t>
                      </a:r>
                      <a:r>
                        <a:rPr lang="en-US" sz="1200" u="none" strike="noStrike" dirty="0" err="1" smtClean="0">
                          <a:effectLst/>
                          <a:latin typeface="+mn-lt"/>
                        </a:rPr>
                        <a:t>kena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673194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Цифровой микроскоп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ken-a-vision</a:t>
                      </a:r>
                      <a:endParaRPr lang="ru-RU" sz="1200" u="none" strike="noStrike" dirty="0"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673208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0346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Цифровой датчик влажности почвы 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673151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Набор секундомеров PASCO (10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673992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none" strike="noStrike" dirty="0" smtClean="0">
                          <a:effectLst/>
                        </a:rPr>
                        <a:t>Набор жидкостных компасов (5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шт</a:t>
                      </a:r>
                      <a:r>
                        <a:rPr lang="ru-RU" sz="1200" u="none" strike="noStrike" dirty="0" smtClean="0">
                          <a:effectLst/>
                        </a:rPr>
                        <a:t>) PASCO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680665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Компас ученический (набор 20 шт.)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673901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1009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Магнитная мешалка с подогревом 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697667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Весы электронные 2000 г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 smtClean="0">
                          <a:effectLst/>
                        </a:rPr>
                        <a:t>674423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9" name="Прямоугольник 68"/>
          <p:cNvSpPr/>
          <p:nvPr/>
        </p:nvSpPr>
        <p:spPr>
          <a:xfrm>
            <a:off x="3472923" y="3560940"/>
            <a:ext cx="2880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1400" b="1" spc="-1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1363883" y="3893085"/>
            <a:ext cx="288032" cy="307777"/>
            <a:chOff x="1638350" y="5108881"/>
            <a:chExt cx="288032" cy="307777"/>
          </a:xfrm>
        </p:grpSpPr>
        <p:sp>
          <p:nvSpPr>
            <p:cNvPr id="43" name="Овал 42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15643" y="4374846"/>
            <a:ext cx="288032" cy="307777"/>
            <a:chOff x="1638350" y="5108881"/>
            <a:chExt cx="288032" cy="307777"/>
          </a:xfrm>
        </p:grpSpPr>
        <p:sp>
          <p:nvSpPr>
            <p:cNvPr id="46" name="Овал 45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2312589" y="4650193"/>
            <a:ext cx="288032" cy="307777"/>
            <a:chOff x="1638350" y="5108881"/>
            <a:chExt cx="288032" cy="307777"/>
          </a:xfrm>
        </p:grpSpPr>
        <p:sp>
          <p:nvSpPr>
            <p:cNvPr id="49" name="Овал 48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3582057" y="3543149"/>
            <a:ext cx="288032" cy="307777"/>
            <a:chOff x="1638350" y="5108881"/>
            <a:chExt cx="288032" cy="307777"/>
          </a:xfrm>
        </p:grpSpPr>
        <p:sp>
          <p:nvSpPr>
            <p:cNvPr id="61" name="Овал 60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5122548" y="3527309"/>
            <a:ext cx="288032" cy="307777"/>
            <a:chOff x="1638350" y="5108881"/>
            <a:chExt cx="288032" cy="307777"/>
          </a:xfrm>
        </p:grpSpPr>
        <p:sp>
          <p:nvSpPr>
            <p:cNvPr id="67" name="Овал 66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4972314" y="5759069"/>
            <a:ext cx="288032" cy="307777"/>
            <a:chOff x="1638350" y="5108881"/>
            <a:chExt cx="288032" cy="307777"/>
          </a:xfrm>
        </p:grpSpPr>
        <p:sp>
          <p:nvSpPr>
            <p:cNvPr id="71" name="Овал 70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6208465" y="5699516"/>
            <a:ext cx="288032" cy="307777"/>
            <a:chOff x="1638350" y="5108881"/>
            <a:chExt cx="288032" cy="307777"/>
          </a:xfrm>
        </p:grpSpPr>
        <p:sp>
          <p:nvSpPr>
            <p:cNvPr id="75" name="Овал 74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6" name="Picture 4" descr="C:\Users\nagaytsev\Downloads\SE-8757B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984" y="5232449"/>
            <a:ext cx="1812690" cy="109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" name="Группа 49"/>
          <p:cNvGrpSpPr/>
          <p:nvPr/>
        </p:nvGrpSpPr>
        <p:grpSpPr>
          <a:xfrm>
            <a:off x="7836243" y="3665863"/>
            <a:ext cx="288032" cy="307777"/>
            <a:chOff x="1638350" y="5108881"/>
            <a:chExt cx="288032" cy="307777"/>
          </a:xfrm>
        </p:grpSpPr>
        <p:sp>
          <p:nvSpPr>
            <p:cNvPr id="51" name="Овал 50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7792689" y="5449245"/>
            <a:ext cx="288032" cy="307777"/>
            <a:chOff x="1638350" y="5108881"/>
            <a:chExt cx="288032" cy="307777"/>
          </a:xfrm>
        </p:grpSpPr>
        <p:sp>
          <p:nvSpPr>
            <p:cNvPr id="54" name="Овал 53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242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761" y="5060492"/>
            <a:ext cx="1405386" cy="1460901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2540" r="14669" b="17535"/>
          <a:stretch/>
        </p:blipFill>
        <p:spPr>
          <a:xfrm>
            <a:off x="8488131" y="6141634"/>
            <a:ext cx="377249" cy="340741"/>
          </a:xfrm>
          <a:prstGeom prst="rect">
            <a:avLst/>
          </a:prstGeom>
        </p:spPr>
      </p:pic>
      <p:pic>
        <p:nvPicPr>
          <p:cNvPr id="109" name="Picture 8" descr="C:\Users\nagaytsev\Downloads\PS-355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788" y="3837181"/>
            <a:ext cx="1467177" cy="210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C:\Users\nagaytsev\Downloads\ME-681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44" y="2482889"/>
            <a:ext cx="2256377" cy="22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7" descr="C:\Users\nagaytsev\Downloads\PS-354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884" y="3035830"/>
            <a:ext cx="1534992" cy="173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3" t="3827" r="2025" b="2469"/>
          <a:stretch/>
        </p:blipFill>
        <p:spPr>
          <a:xfrm>
            <a:off x="269244" y="3114616"/>
            <a:ext cx="2623435" cy="2676327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2099" r="3739" b="2593"/>
          <a:stretch/>
        </p:blipFill>
        <p:spPr>
          <a:xfrm>
            <a:off x="2971906" y="4339971"/>
            <a:ext cx="972120" cy="1801663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326"/>
          <p:cNvSpPr txBox="1">
            <a:spLocks/>
          </p:cNvSpPr>
          <p:nvPr/>
        </p:nvSpPr>
        <p:spPr>
          <a:xfrm>
            <a:off x="230013" y="3643"/>
            <a:ext cx="7617295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Дополнительное оборудование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</a:rPr>
              <a:t>и аксессуары</a:t>
            </a:r>
            <a:endParaRPr lang="ru-RU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209381"/>
              </p:ext>
            </p:extLst>
          </p:nvPr>
        </p:nvGraphicFramePr>
        <p:xfrm>
          <a:off x="230013" y="674660"/>
          <a:ext cx="5762430" cy="17523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4122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4140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3B732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3B7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Набор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Экосистема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”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673195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Экоёмкость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</a:rPr>
                        <a:t>673768</a:t>
                      </a:r>
                    </a:p>
                  </a:txBody>
                  <a:tcPr marL="7214" marR="7214" marT="721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</a:rPr>
                        <a:t>Модель циркуляции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разноплотностных</a:t>
                      </a:r>
                      <a:r>
                        <a:rPr lang="ru-RU" sz="1200" u="none" strike="noStrike" dirty="0" smtClean="0">
                          <a:effectLst/>
                        </a:rPr>
                        <a:t> жидкостей PASCO</a:t>
                      </a: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</a:rPr>
                        <a:t>677627</a:t>
                      </a: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Ёмкость для эксперимента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Фотосинтез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PASCO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673179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Флюгер и штатив для беспроводного датчика погоды с GPS PASCO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698276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40315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Водонепроницаемый чехол для датчика углекислого газа PASCO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698351</a:t>
                      </a:r>
                      <a:endParaRPr lang="ru-RU" sz="1200" dirty="0"/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6475" marR="6475" marT="6476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Адаптер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USB-Bluetooth 4.0</a:t>
                      </a: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684988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0" name="Группа 39"/>
          <p:cNvGrpSpPr/>
          <p:nvPr/>
        </p:nvGrpSpPr>
        <p:grpSpPr>
          <a:xfrm>
            <a:off x="1742982" y="3363468"/>
            <a:ext cx="288032" cy="307777"/>
            <a:chOff x="1638350" y="5108881"/>
            <a:chExt cx="288032" cy="307777"/>
          </a:xfrm>
        </p:grpSpPr>
        <p:sp>
          <p:nvSpPr>
            <p:cNvPr id="41" name="Овал 40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2867279" y="4342959"/>
            <a:ext cx="298295" cy="307777"/>
            <a:chOff x="1612951" y="5108880"/>
            <a:chExt cx="298295" cy="307777"/>
          </a:xfrm>
        </p:grpSpPr>
        <p:sp>
          <p:nvSpPr>
            <p:cNvPr id="44" name="Овал 43"/>
            <p:cNvSpPr/>
            <p:nvPr/>
          </p:nvSpPr>
          <p:spPr>
            <a:xfrm>
              <a:off x="1623214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1612951" y="510888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4381124" y="5510831"/>
            <a:ext cx="288032" cy="307777"/>
            <a:chOff x="1638350" y="5108881"/>
            <a:chExt cx="288032" cy="307777"/>
          </a:xfrm>
        </p:grpSpPr>
        <p:sp>
          <p:nvSpPr>
            <p:cNvPr id="60" name="Овал 59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6372788" y="4702301"/>
            <a:ext cx="288032" cy="307777"/>
            <a:chOff x="1638350" y="5108881"/>
            <a:chExt cx="288032" cy="307777"/>
          </a:xfrm>
        </p:grpSpPr>
        <p:sp>
          <p:nvSpPr>
            <p:cNvPr id="79" name="Овал 78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8403632" y="3026334"/>
            <a:ext cx="288032" cy="307777"/>
            <a:chOff x="1638350" y="5108881"/>
            <a:chExt cx="288032" cy="307777"/>
          </a:xfrm>
        </p:grpSpPr>
        <p:sp>
          <p:nvSpPr>
            <p:cNvPr id="82" name="Овал 81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8277285" y="6002172"/>
            <a:ext cx="288032" cy="307777"/>
            <a:chOff x="1638350" y="5108881"/>
            <a:chExt cx="288032" cy="307777"/>
          </a:xfrm>
        </p:grpSpPr>
        <p:sp>
          <p:nvSpPr>
            <p:cNvPr id="85" name="Овал 84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4185580" y="3008388"/>
            <a:ext cx="298295" cy="307777"/>
            <a:chOff x="1612951" y="5108880"/>
            <a:chExt cx="298295" cy="307777"/>
          </a:xfrm>
        </p:grpSpPr>
        <p:sp>
          <p:nvSpPr>
            <p:cNvPr id="118" name="Овал 117"/>
            <p:cNvSpPr/>
            <p:nvPr/>
          </p:nvSpPr>
          <p:spPr>
            <a:xfrm>
              <a:off x="1623214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1612951" y="5108880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22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262" y="2782142"/>
            <a:ext cx="2631344" cy="3600787"/>
          </a:xfrm>
          <a:prstGeom prst="rect">
            <a:avLst/>
          </a:prstGeom>
        </p:spPr>
      </p:pic>
      <p:pic>
        <p:nvPicPr>
          <p:cNvPr id="43" name="Picture 7" descr="C:\Users\nagaytsev\Downloads\PS-25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342" y="5299755"/>
            <a:ext cx="2376085" cy="156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Z:\@МАРКЕТИНГ\Поставщики\PASCO\Графика\SPARK LX LXi\RS2749_LX_face right-hp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720" y="3616386"/>
            <a:ext cx="2545069" cy="18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@МАРКЕТИНГ\Поставщики\PASCO\Графика\SPARK LX LXi\RS2720_LXi w PASPORT-hp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" y="3387154"/>
            <a:ext cx="2944402" cy="278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43" y="739587"/>
            <a:ext cx="2063153" cy="1776472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0" y="-4036"/>
            <a:ext cx="9906000" cy="540608"/>
          </a:xfrm>
          <a:prstGeom prst="rect">
            <a:avLst/>
          </a:prstGeom>
          <a:solidFill>
            <a:srgbClr val="3B7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hape 326"/>
          <p:cNvSpPr txBox="1">
            <a:spLocks/>
          </p:cNvSpPr>
          <p:nvPr/>
        </p:nvSpPr>
        <p:spPr>
          <a:xfrm>
            <a:off x="246283" y="3448"/>
            <a:ext cx="7785097" cy="523647"/>
          </a:xfrm>
          <a:prstGeom prst="rect">
            <a:avLst/>
          </a:prstGeom>
          <a:noFill/>
          <a:ln>
            <a:noFill/>
          </a:ln>
        </p:spPr>
        <p:txBody>
          <a:bodyPr vert="horz" lIns="81616" tIns="40798" rIns="81616" bIns="40798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</a:rPr>
              <a:t>Дополнительные устройства и системы хранения</a:t>
            </a: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614558"/>
              </p:ext>
            </p:extLst>
          </p:nvPr>
        </p:nvGraphicFramePr>
        <p:xfrm>
          <a:off x="223539" y="674660"/>
          <a:ext cx="5390092" cy="27162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00"/>
                <a:gridCol w="40399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4140"/>
              </a:tblGrid>
              <a:tr h="2403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L="6196" marR="6196" marT="6196" marB="0" anchor="ctr">
                    <a:solidFill>
                      <a:srgbClr val="3B732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u="none" strike="noStrik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214" marR="7214" marT="7214" marB="0" anchor="ctr">
                    <a:solidFill>
                      <a:srgbClr val="6CA6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для заказа</a:t>
                      </a:r>
                    </a:p>
                  </a:txBody>
                  <a:tcPr marL="6196" marR="6196" marT="6196" marB="0" anchor="ctr">
                    <a:solidFill>
                      <a:srgbClr val="3B73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SPARK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LXi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698352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Регистратор данных PASCO SPARK LX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698353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для 5-ти интерфейсов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SPARKlink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PASCO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679718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Зарядная станция на 10 USB-портов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684989</a:t>
                      </a: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Кейсы для хранения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большой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681960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 для цифровых датчиков PASCO малый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681959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Тележки для хранения и транспортировки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больших кейсов цифровых датчиков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681985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85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5" marR="6475" marT="647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Тележка для хранения 4-х малых или 3-х больших кейсов цифровых датчиков PASCO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681968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1" marR="8181" marT="818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6" name="Picture 3" descr="Z:\@МАРКЕТИНГ\Поставщики\PASCO\Графика\2018 New Products Images\PASCO Logos\PASCO\pasco_logo_2017_whit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098" y="-195043"/>
            <a:ext cx="2214763" cy="9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551" y="3729895"/>
            <a:ext cx="1609035" cy="1109472"/>
          </a:xfrm>
          <a:prstGeom prst="rect">
            <a:avLst/>
          </a:prstGeom>
        </p:spPr>
      </p:pic>
      <p:grpSp>
        <p:nvGrpSpPr>
          <p:cNvPr id="52" name="Группа 51"/>
          <p:cNvGrpSpPr/>
          <p:nvPr/>
        </p:nvGrpSpPr>
        <p:grpSpPr>
          <a:xfrm>
            <a:off x="1609661" y="4363654"/>
            <a:ext cx="288032" cy="307777"/>
            <a:chOff x="1638350" y="5108881"/>
            <a:chExt cx="288032" cy="307777"/>
          </a:xfrm>
        </p:grpSpPr>
        <p:sp>
          <p:nvSpPr>
            <p:cNvPr id="53" name="Овал 52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3701770" y="3735381"/>
            <a:ext cx="288032" cy="307777"/>
            <a:chOff x="1638350" y="5108881"/>
            <a:chExt cx="288032" cy="307777"/>
          </a:xfrm>
        </p:grpSpPr>
        <p:sp>
          <p:nvSpPr>
            <p:cNvPr id="56" name="Овал 55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4580929" y="6014185"/>
            <a:ext cx="288032" cy="307777"/>
            <a:chOff x="1638350" y="5108881"/>
            <a:chExt cx="288032" cy="307777"/>
          </a:xfrm>
        </p:grpSpPr>
        <p:sp>
          <p:nvSpPr>
            <p:cNvPr id="61" name="Овал 60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5239071" y="3725508"/>
            <a:ext cx="288032" cy="307777"/>
            <a:chOff x="1638350" y="5108881"/>
            <a:chExt cx="288032" cy="307777"/>
          </a:xfrm>
        </p:grpSpPr>
        <p:sp>
          <p:nvSpPr>
            <p:cNvPr id="64" name="Овал 63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7339725" y="1160720"/>
            <a:ext cx="288032" cy="307777"/>
            <a:chOff x="1638350" y="5108881"/>
            <a:chExt cx="288032" cy="307777"/>
          </a:xfrm>
        </p:grpSpPr>
        <p:sp>
          <p:nvSpPr>
            <p:cNvPr id="67" name="Овал 66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7051693" y="3745253"/>
            <a:ext cx="288032" cy="307777"/>
            <a:chOff x="1638350" y="5108881"/>
            <a:chExt cx="288032" cy="307777"/>
          </a:xfrm>
        </p:grpSpPr>
        <p:sp>
          <p:nvSpPr>
            <p:cNvPr id="70" name="Овал 69"/>
            <p:cNvSpPr/>
            <p:nvPr/>
          </p:nvSpPr>
          <p:spPr>
            <a:xfrm>
              <a:off x="1638350" y="5118753"/>
              <a:ext cx="288032" cy="288032"/>
            </a:xfrm>
            <a:prstGeom prst="ellipse">
              <a:avLst/>
            </a:prstGeom>
            <a:gradFill flip="none" rotWithShape="1">
              <a:gsLst>
                <a:gs pos="0">
                  <a:srgbClr val="3B7327"/>
                </a:gs>
                <a:gs pos="80000">
                  <a:srgbClr val="55A539"/>
                </a:gs>
                <a:gs pos="100000">
                  <a:srgbClr val="62BF41"/>
                </a:gs>
              </a:gsLst>
              <a:lin ang="16200000" scaled="0"/>
              <a:tileRect/>
            </a:gradFill>
            <a:ln>
              <a:solidFill>
                <a:srgbClr val="6CA62C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50" dirty="0">
                <a:solidFill>
                  <a:schemeClr val="bg1"/>
                </a:solidFill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1638351" y="5108881"/>
              <a:ext cx="2880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spc="-1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4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329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1922</TotalTime>
  <Words>1284</Words>
  <Application>Microsoft Office PowerPoint</Application>
  <PresentationFormat>Лист A4 (210x297 мм)</PresentationFormat>
  <Paragraphs>384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Нагайцев Богдан Вадимович</dc:creator>
  <cp:lastModifiedBy>Громова София Юрьевна</cp:lastModifiedBy>
  <cp:revision>189</cp:revision>
  <cp:lastPrinted>2018-06-07T16:05:56Z</cp:lastPrinted>
  <dcterms:created xsi:type="dcterms:W3CDTF">2018-06-01T10:21:41Z</dcterms:created>
  <dcterms:modified xsi:type="dcterms:W3CDTF">2019-01-22T06:16:30Z</dcterms:modified>
</cp:coreProperties>
</file>