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78" r:id="rId2"/>
    <p:sldId id="257" r:id="rId3"/>
    <p:sldId id="276" r:id="rId4"/>
    <p:sldId id="277" r:id="rId5"/>
    <p:sldId id="261" r:id="rId6"/>
    <p:sldId id="263" r:id="rId7"/>
    <p:sldId id="264" r:id="rId8"/>
    <p:sldId id="266" r:id="rId9"/>
    <p:sldId id="268" r:id="rId10"/>
    <p:sldId id="280" r:id="rId11"/>
    <p:sldId id="279" r:id="rId12"/>
    <p:sldId id="275" r:id="rId13"/>
  </p:sldIdLst>
  <p:sldSz cx="9906000" cy="6858000" type="A4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Римкевичус Татьяна Сергеевна" initials="РТС" lastIdx="21" clrIdx="0">
    <p:extLst/>
  </p:cmAuthor>
  <p:cmAuthor id="2" name="Нагайцев Богдан Вадимович" initials="НБВ" lastIdx="6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CA62C"/>
    <a:srgbClr val="D0403C"/>
    <a:srgbClr val="F27712"/>
    <a:srgbClr val="C96E09"/>
    <a:srgbClr val="C7600B"/>
    <a:srgbClr val="74B230"/>
    <a:srgbClr val="1D4575"/>
    <a:srgbClr val="1E3E84"/>
    <a:srgbClr val="2A4A70"/>
    <a:srgbClr val="659A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92" autoAdjust="0"/>
    <p:restoredTop sz="96087" autoAdjust="0"/>
  </p:normalViewPr>
  <p:slideViewPr>
    <p:cSldViewPr snapToGrid="0">
      <p:cViewPr>
        <p:scale>
          <a:sx n="75" d="100"/>
          <a:sy n="75" d="100"/>
        </p:scale>
        <p:origin x="-1128" y="-378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162020" cy="16202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E6773D-32C8-403F-B2E4-DEC09057E928}" type="datetimeFigureOut">
              <a:rPr lang="ru-RU" smtClean="0"/>
              <a:t>27.12.2018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81075" y="1241425"/>
            <a:ext cx="48355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CED353-3F37-4363-9006-1C29C7F2D0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30569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CED353-3F37-4363-9006-1C29C7F2D008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11730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CED353-3F37-4363-9006-1C29C7F2D008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11730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CED353-3F37-4363-9006-1C29C7F2D008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11730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CED353-3F37-4363-9006-1C29C7F2D008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54138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F9CA0-1982-4D83-9121-53D705C47332}" type="datetimeFigureOut">
              <a:rPr lang="ru-RU" smtClean="0"/>
              <a:t>27.12.2018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0A2EA-A566-4293-A7F2-E466BD4C6A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82161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F9CA0-1982-4D83-9121-53D705C47332}" type="datetimeFigureOut">
              <a:rPr lang="ru-RU" smtClean="0"/>
              <a:t>27.12.2018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0A2EA-A566-4293-A7F2-E466BD4C6A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6992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F9CA0-1982-4D83-9121-53D705C47332}" type="datetimeFigureOut">
              <a:rPr lang="ru-RU" smtClean="0"/>
              <a:t>27.12.2018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0A2EA-A566-4293-A7F2-E466BD4C6A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70657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F9CA0-1982-4D83-9121-53D705C47332}" type="datetimeFigureOut">
              <a:rPr lang="ru-RU" smtClean="0"/>
              <a:t>27.12.2018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0A2EA-A566-4293-A7F2-E466BD4C6A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64006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F9CA0-1982-4D83-9121-53D705C47332}" type="datetimeFigureOut">
              <a:rPr lang="ru-RU" smtClean="0"/>
              <a:t>27.12.2018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0A2EA-A566-4293-A7F2-E466BD4C6A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7129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F9CA0-1982-4D83-9121-53D705C47332}" type="datetimeFigureOut">
              <a:rPr lang="ru-RU" smtClean="0"/>
              <a:t>27.12.2018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0A2EA-A566-4293-A7F2-E466BD4C6A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97446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F9CA0-1982-4D83-9121-53D705C47332}" type="datetimeFigureOut">
              <a:rPr lang="ru-RU" smtClean="0"/>
              <a:t>27.12.2018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0A2EA-A566-4293-A7F2-E466BD4C6A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87391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F9CA0-1982-4D83-9121-53D705C47332}" type="datetimeFigureOut">
              <a:rPr lang="ru-RU" smtClean="0"/>
              <a:t>27.12.2018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0A2EA-A566-4293-A7F2-E466BD4C6A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07498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F9CA0-1982-4D83-9121-53D705C47332}" type="datetimeFigureOut">
              <a:rPr lang="ru-RU" smtClean="0"/>
              <a:t>27.12.2018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0A2EA-A566-4293-A7F2-E466BD4C6A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67329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F9CA0-1982-4D83-9121-53D705C47332}" type="datetimeFigureOut">
              <a:rPr lang="ru-RU" smtClean="0"/>
              <a:t>27.12.2018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0A2EA-A566-4293-A7F2-E466BD4C6A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3293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F9CA0-1982-4D83-9121-53D705C47332}" type="datetimeFigureOut">
              <a:rPr lang="ru-RU" smtClean="0"/>
              <a:t>27.12.2018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0A2EA-A566-4293-A7F2-E466BD4C6A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66203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F9CA0-1982-4D83-9121-53D705C47332}" type="datetimeFigureOut">
              <a:rPr lang="ru-RU" smtClean="0"/>
              <a:t>27.12.2018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30A2EA-A566-4293-A7F2-E466BD4C6A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5656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13" Type="http://schemas.openxmlformats.org/officeDocument/2006/relationships/image" Target="../media/image12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12" Type="http://schemas.openxmlformats.org/officeDocument/2006/relationships/image" Target="../media/image1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tiff"/><Relationship Id="rId11" Type="http://schemas.openxmlformats.org/officeDocument/2006/relationships/image" Target="../media/image10.tiff"/><Relationship Id="rId5" Type="http://schemas.openxmlformats.org/officeDocument/2006/relationships/image" Target="../media/image6.tiff"/><Relationship Id="rId10" Type="http://schemas.openxmlformats.org/officeDocument/2006/relationships/image" Target="../media/image9.jpg"/><Relationship Id="rId4" Type="http://schemas.openxmlformats.org/officeDocument/2006/relationships/image" Target="../media/image5.tiff"/><Relationship Id="rId9" Type="http://schemas.openxmlformats.org/officeDocument/2006/relationships/hyperlink" Target="https://www.polymedia.ru/oborudovanie/komplekt-datchikov-po-himii-dlya-uchenika-bazovyy-besprovodnoy.html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17.png"/><Relationship Id="rId3" Type="http://schemas.openxmlformats.org/officeDocument/2006/relationships/image" Target="../media/image7.tiff"/><Relationship Id="rId7" Type="http://schemas.openxmlformats.org/officeDocument/2006/relationships/image" Target="../media/image10.tiff"/><Relationship Id="rId12" Type="http://schemas.openxmlformats.org/officeDocument/2006/relationships/image" Target="../media/image16.tiff"/><Relationship Id="rId17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tiff"/><Relationship Id="rId11" Type="http://schemas.openxmlformats.org/officeDocument/2006/relationships/hyperlink" Target="https://www.polymedia.ru/oborudovanie/komplekt-datchikov-po-himii-dlya-uchenika-profilnyy.html" TargetMode="External"/><Relationship Id="rId5" Type="http://schemas.openxmlformats.org/officeDocument/2006/relationships/image" Target="../media/image14.png"/><Relationship Id="rId15" Type="http://schemas.openxmlformats.org/officeDocument/2006/relationships/image" Target="../media/image4.jpeg"/><Relationship Id="rId10" Type="http://schemas.openxmlformats.org/officeDocument/2006/relationships/image" Target="../media/image1.png"/><Relationship Id="rId4" Type="http://schemas.openxmlformats.org/officeDocument/2006/relationships/image" Target="../media/image13.jpeg"/><Relationship Id="rId9" Type="http://schemas.openxmlformats.org/officeDocument/2006/relationships/image" Target="../media/image8.png"/><Relationship Id="rId14" Type="http://schemas.openxmlformats.org/officeDocument/2006/relationships/image" Target="../media/image18.tif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polymedia.ru/oborudovanie/komplekt-datchikov-po-himii-dlya-uchitelya.html" TargetMode="External"/><Relationship Id="rId13" Type="http://schemas.openxmlformats.org/officeDocument/2006/relationships/image" Target="../media/image24.png"/><Relationship Id="rId18" Type="http://schemas.openxmlformats.org/officeDocument/2006/relationships/image" Target="../media/image29.png"/><Relationship Id="rId3" Type="http://schemas.openxmlformats.org/officeDocument/2006/relationships/image" Target="../media/image19.tiff"/><Relationship Id="rId7" Type="http://schemas.openxmlformats.org/officeDocument/2006/relationships/image" Target="../media/image1.png"/><Relationship Id="rId12" Type="http://schemas.openxmlformats.org/officeDocument/2006/relationships/image" Target="../media/image23.png"/><Relationship Id="rId17" Type="http://schemas.openxmlformats.org/officeDocument/2006/relationships/image" Target="../media/image28.jpe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27.tiff"/><Relationship Id="rId20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11" Type="http://schemas.openxmlformats.org/officeDocument/2006/relationships/image" Target="../media/image22.tiff"/><Relationship Id="rId5" Type="http://schemas.openxmlformats.org/officeDocument/2006/relationships/image" Target="../media/image14.png"/><Relationship Id="rId15" Type="http://schemas.openxmlformats.org/officeDocument/2006/relationships/image" Target="../media/image26.jpeg"/><Relationship Id="rId10" Type="http://schemas.openxmlformats.org/officeDocument/2006/relationships/image" Target="../media/image21.tiff"/><Relationship Id="rId19" Type="http://schemas.openxmlformats.org/officeDocument/2006/relationships/image" Target="../media/image11.jpg"/><Relationship Id="rId4" Type="http://schemas.openxmlformats.org/officeDocument/2006/relationships/image" Target="../media/image13.jpeg"/><Relationship Id="rId9" Type="http://schemas.openxmlformats.org/officeDocument/2006/relationships/image" Target="../media/image20.png"/><Relationship Id="rId14" Type="http://schemas.openxmlformats.org/officeDocument/2006/relationships/image" Target="../media/image25.tif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1.png"/><Relationship Id="rId7" Type="http://schemas.openxmlformats.org/officeDocument/2006/relationships/image" Target="../media/image34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eg"/><Relationship Id="rId3" Type="http://schemas.openxmlformats.org/officeDocument/2006/relationships/image" Target="../media/image41.jpeg"/><Relationship Id="rId7" Type="http://schemas.openxmlformats.org/officeDocument/2006/relationships/image" Target="../media/image45.jpeg"/><Relationship Id="rId12" Type="http://schemas.openxmlformats.org/officeDocument/2006/relationships/image" Target="../media/image4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jpeg"/><Relationship Id="rId11" Type="http://schemas.openxmlformats.org/officeDocument/2006/relationships/image" Target="../media/image1.png"/><Relationship Id="rId5" Type="http://schemas.openxmlformats.org/officeDocument/2006/relationships/image" Target="../media/image43.jpeg"/><Relationship Id="rId10" Type="http://schemas.openxmlformats.org/officeDocument/2006/relationships/image" Target="../media/image48.jpeg"/><Relationship Id="rId4" Type="http://schemas.openxmlformats.org/officeDocument/2006/relationships/image" Target="../media/image42.jpeg"/><Relationship Id="rId9" Type="http://schemas.openxmlformats.org/officeDocument/2006/relationships/image" Target="../media/image47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eg"/><Relationship Id="rId13" Type="http://schemas.openxmlformats.org/officeDocument/2006/relationships/image" Target="../media/image1.png"/><Relationship Id="rId3" Type="http://schemas.openxmlformats.org/officeDocument/2006/relationships/image" Target="../media/image50.jpeg"/><Relationship Id="rId7" Type="http://schemas.openxmlformats.org/officeDocument/2006/relationships/image" Target="../media/image54.jpeg"/><Relationship Id="rId12" Type="http://schemas.openxmlformats.org/officeDocument/2006/relationships/image" Target="../media/image59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jpeg"/><Relationship Id="rId11" Type="http://schemas.openxmlformats.org/officeDocument/2006/relationships/image" Target="../media/image58.jpeg"/><Relationship Id="rId5" Type="http://schemas.openxmlformats.org/officeDocument/2006/relationships/image" Target="../media/image52.jpeg"/><Relationship Id="rId10" Type="http://schemas.openxmlformats.org/officeDocument/2006/relationships/image" Target="../media/image57.jpeg"/><Relationship Id="rId4" Type="http://schemas.openxmlformats.org/officeDocument/2006/relationships/image" Target="../media/image51.jpeg"/><Relationship Id="rId9" Type="http://schemas.openxmlformats.org/officeDocument/2006/relationships/image" Target="../media/image5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7" Type="http://schemas.openxmlformats.org/officeDocument/2006/relationships/image" Target="../media/image64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63.jpeg"/><Relationship Id="rId4" Type="http://schemas.openxmlformats.org/officeDocument/2006/relationships/image" Target="../media/image62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jpeg"/><Relationship Id="rId3" Type="http://schemas.openxmlformats.org/officeDocument/2006/relationships/image" Target="../media/image66.jpeg"/><Relationship Id="rId7" Type="http://schemas.openxmlformats.org/officeDocument/2006/relationships/image" Target="../media/image1.pn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jpeg"/><Relationship Id="rId5" Type="http://schemas.openxmlformats.org/officeDocument/2006/relationships/image" Target="../media/image68.jpeg"/><Relationship Id="rId4" Type="http://schemas.openxmlformats.org/officeDocument/2006/relationships/image" Target="../media/image6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0" y="0"/>
            <a:ext cx="9906000" cy="326698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5643295" y="2346200"/>
            <a:ext cx="4262705" cy="923330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ru-RU" sz="5400" b="1" dirty="0" smtClean="0">
                <a:solidFill>
                  <a:schemeClr val="accent4">
                    <a:lumMod val="75000"/>
                  </a:schemeClr>
                </a:solidFill>
                <a:latin typeface="Arial Black" panose="020B0A04020102020204" pitchFamily="34" charset="0"/>
              </a:rPr>
              <a:t>по ХИМИИ</a:t>
            </a:r>
            <a:endParaRPr lang="en-US" sz="5400" b="1" dirty="0">
              <a:solidFill>
                <a:schemeClr val="accent4">
                  <a:lumMod val="75000"/>
                </a:schemeClr>
              </a:solidFill>
              <a:latin typeface="Arial Black" panose="020B0A04020102020204" pitchFamily="34" charset="0"/>
              <a:sym typeface="Arial"/>
            </a:endParaRPr>
          </a:p>
        </p:txBody>
      </p:sp>
      <p:grpSp>
        <p:nvGrpSpPr>
          <p:cNvPr id="30" name="Группа 29"/>
          <p:cNvGrpSpPr/>
          <p:nvPr/>
        </p:nvGrpSpPr>
        <p:grpSpPr>
          <a:xfrm>
            <a:off x="92400" y="350620"/>
            <a:ext cx="8987555" cy="1569660"/>
            <a:chOff x="201956" y="170814"/>
            <a:chExt cx="8987555" cy="1569660"/>
          </a:xfrm>
        </p:grpSpPr>
        <p:sp>
          <p:nvSpPr>
            <p:cNvPr id="3" name="Прямоугольник 2"/>
            <p:cNvSpPr/>
            <p:nvPr/>
          </p:nvSpPr>
          <p:spPr>
            <a:xfrm>
              <a:off x="201956" y="170814"/>
              <a:ext cx="6681865" cy="15696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4800" b="1" dirty="0" smtClean="0">
                  <a:solidFill>
                    <a:schemeClr val="bg1"/>
                  </a:solidFill>
                  <a:latin typeface="Arial Black" panose="020B0A04020102020204" pitchFamily="34" charset="0"/>
                </a:rPr>
                <a:t>ЦИФРОВАЯ ЛАБОРАТОРИЯ</a:t>
              </a:r>
              <a:endParaRPr lang="ru-RU" sz="4800" b="1" dirty="0">
                <a:solidFill>
                  <a:schemeClr val="bg1"/>
                </a:solidFill>
                <a:latin typeface="Arial Black" panose="020B0A04020102020204" pitchFamily="34" charset="0"/>
              </a:endParaRPr>
            </a:p>
          </p:txBody>
        </p:sp>
        <p:pic>
          <p:nvPicPr>
            <p:cNvPr id="19" name="Picture 3" descr="Z:\@МАРКЕТИНГ\Поставщики\PASCO\Графика\2018 New Products Images\PASCO Logos\PASCO\pasco_logo_2017_white.pn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939" b="20426"/>
            <a:stretch/>
          </p:blipFill>
          <p:spPr bwMode="auto">
            <a:xfrm>
              <a:off x="5601080" y="700131"/>
              <a:ext cx="3588431" cy="9333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42" b="1355"/>
          <a:stretch/>
        </p:blipFill>
        <p:spPr>
          <a:xfrm>
            <a:off x="5031415" y="3339404"/>
            <a:ext cx="4806849" cy="346779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54" r="1514"/>
          <a:stretch/>
        </p:blipFill>
        <p:spPr>
          <a:xfrm>
            <a:off x="59265" y="3339404"/>
            <a:ext cx="4919136" cy="3467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9245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Рисунок 14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13" t="12540" r="14669" b="17535"/>
          <a:stretch/>
        </p:blipFill>
        <p:spPr>
          <a:xfrm>
            <a:off x="6786506" y="4947319"/>
            <a:ext cx="288032" cy="260158"/>
          </a:xfrm>
          <a:prstGeom prst="rect">
            <a:avLst/>
          </a:prstGeom>
        </p:spPr>
      </p:pic>
      <p:pic>
        <p:nvPicPr>
          <p:cNvPr id="140" name="Рисунок 13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92" t="7191" r="10000" b="19171"/>
          <a:stretch/>
        </p:blipFill>
        <p:spPr>
          <a:xfrm>
            <a:off x="5174718" y="4285691"/>
            <a:ext cx="1104708" cy="1218350"/>
          </a:xfrm>
          <a:prstGeom prst="rect">
            <a:avLst/>
          </a:prstGeom>
        </p:spPr>
      </p:pic>
      <p:pic>
        <p:nvPicPr>
          <p:cNvPr id="142" name="Рисунок 14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88" t="6954" r="4835" b="7321"/>
          <a:stretch/>
        </p:blipFill>
        <p:spPr>
          <a:xfrm>
            <a:off x="2710867" y="3972576"/>
            <a:ext cx="2270688" cy="1827533"/>
          </a:xfrm>
          <a:prstGeom prst="rect">
            <a:avLst/>
          </a:prstGeom>
        </p:spPr>
      </p:pic>
      <p:pic>
        <p:nvPicPr>
          <p:cNvPr id="141" name="Рисунок 140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89" t="4255" r="20251" b="2926"/>
          <a:stretch/>
        </p:blipFill>
        <p:spPr>
          <a:xfrm rot="16200000">
            <a:off x="6494062" y="2226198"/>
            <a:ext cx="393552" cy="2641344"/>
          </a:xfrm>
          <a:prstGeom prst="rect">
            <a:avLst/>
          </a:prstGeom>
        </p:spPr>
      </p:pic>
      <p:pic>
        <p:nvPicPr>
          <p:cNvPr id="143" name="Рисунок 142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6" t="7698" r="7249" b="15151"/>
          <a:stretch/>
        </p:blipFill>
        <p:spPr>
          <a:xfrm>
            <a:off x="2576211" y="3061465"/>
            <a:ext cx="2540000" cy="970808"/>
          </a:xfrm>
          <a:prstGeom prst="rect">
            <a:avLst/>
          </a:prstGeom>
        </p:spPr>
      </p:pic>
      <p:sp>
        <p:nvSpPr>
          <p:cNvPr id="18" name="Прямоугольник 17"/>
          <p:cNvSpPr/>
          <p:nvPr/>
        </p:nvSpPr>
        <p:spPr>
          <a:xfrm>
            <a:off x="0" y="-9656"/>
            <a:ext cx="9906000" cy="540608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" name="Picture 3" descr="Z:\@МАРКЕТИНГ\Поставщики\PASCO\Графика\2018 New Products Images\PASCO Logos\PASCO\pasco_logo_2017_white.pn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39" b="20426"/>
          <a:stretch/>
        </p:blipFill>
        <p:spPr bwMode="auto">
          <a:xfrm>
            <a:off x="7819701" y="-27384"/>
            <a:ext cx="2214763" cy="576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Прямоугольник 20"/>
          <p:cNvSpPr/>
          <p:nvPr/>
        </p:nvSpPr>
        <p:spPr>
          <a:xfrm>
            <a:off x="201000" y="75982"/>
            <a:ext cx="75571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/>
            <a:r>
              <a:rPr lang="ru-RU" b="1" dirty="0">
                <a:solidFill>
                  <a:schemeClr val="bg1"/>
                </a:solidFill>
              </a:rPr>
              <a:t>Комплект датчиков по химии для ученика. Базовый беспроводной</a:t>
            </a:r>
          </a:p>
        </p:txBody>
      </p:sp>
      <p:sp>
        <p:nvSpPr>
          <p:cNvPr id="58" name="Прямоугольник 57"/>
          <p:cNvSpPr/>
          <p:nvPr/>
        </p:nvSpPr>
        <p:spPr>
          <a:xfrm>
            <a:off x="1221874" y="6566149"/>
            <a:ext cx="249265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i="1" dirty="0"/>
              <a:t>8</a:t>
            </a:r>
            <a:r>
              <a:rPr lang="ru-RU" sz="1200" b="1" i="1" dirty="0" smtClean="0"/>
              <a:t>-15 комплектов</a:t>
            </a:r>
            <a:endParaRPr lang="ru-RU" sz="1200" b="1" i="1" dirty="0"/>
          </a:p>
        </p:txBody>
      </p:sp>
      <p:sp>
        <p:nvSpPr>
          <p:cNvPr id="59" name="Прямоугольник 58"/>
          <p:cNvSpPr/>
          <p:nvPr/>
        </p:nvSpPr>
        <p:spPr>
          <a:xfrm>
            <a:off x="6267118" y="6566149"/>
            <a:ext cx="252366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b="1" i="1" dirty="0" smtClean="0"/>
              <a:t>1 </a:t>
            </a:r>
            <a:r>
              <a:rPr lang="ru-RU" sz="1200" b="1" i="1" dirty="0" smtClean="0"/>
              <a:t>кейс для хранения, малый</a:t>
            </a:r>
            <a:endParaRPr lang="ru-RU" sz="1200" b="1" i="1" dirty="0"/>
          </a:p>
        </p:txBody>
      </p:sp>
      <p:grpSp>
        <p:nvGrpSpPr>
          <p:cNvPr id="3" name="Группа 2"/>
          <p:cNvGrpSpPr/>
          <p:nvPr/>
        </p:nvGrpSpPr>
        <p:grpSpPr>
          <a:xfrm>
            <a:off x="5544954" y="674660"/>
            <a:ext cx="4106625" cy="1470804"/>
            <a:chOff x="5630472" y="764704"/>
            <a:chExt cx="4106625" cy="1470804"/>
          </a:xfrm>
        </p:grpSpPr>
        <p:sp>
          <p:nvSpPr>
            <p:cNvPr id="60" name="Прямоугольник 59"/>
            <p:cNvSpPr/>
            <p:nvPr/>
          </p:nvSpPr>
          <p:spPr>
            <a:xfrm>
              <a:off x="5630472" y="1611869"/>
              <a:ext cx="2695227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dirty="0" smtClean="0"/>
                <a:t>Код для заказа: </a:t>
              </a:r>
              <a:r>
                <a:rPr lang="ru-RU" sz="1400" dirty="0" smtClean="0"/>
                <a:t>698776</a:t>
              </a:r>
            </a:p>
          </p:txBody>
        </p:sp>
        <p:sp>
          <p:nvSpPr>
            <p:cNvPr id="61" name="Прямоугольник 60"/>
            <p:cNvSpPr/>
            <p:nvPr/>
          </p:nvSpPr>
          <p:spPr>
            <a:xfrm>
              <a:off x="5630472" y="1927731"/>
              <a:ext cx="18003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hlinkClick r:id="rId9"/>
                </a:rPr>
                <a:t>Комплект на сайте</a:t>
              </a:r>
              <a:endParaRPr lang="ru-RU" sz="1400" b="1" dirty="0" smtClean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45" name="Прямоугольник 44"/>
            <p:cNvSpPr/>
            <p:nvPr/>
          </p:nvSpPr>
          <p:spPr>
            <a:xfrm>
              <a:off x="5630472" y="764704"/>
              <a:ext cx="4106625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dirty="0"/>
                <a:t>Датчиков:</a:t>
              </a:r>
              <a:r>
                <a:rPr lang="ru-RU" sz="1400" dirty="0"/>
                <a:t> 6   </a:t>
              </a:r>
            </a:p>
          </p:txBody>
        </p:sp>
        <p:sp>
          <p:nvSpPr>
            <p:cNvPr id="64" name="Прямоугольник 63"/>
            <p:cNvSpPr/>
            <p:nvPr/>
          </p:nvSpPr>
          <p:spPr>
            <a:xfrm>
              <a:off x="5630472" y="1080565"/>
              <a:ext cx="4106625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dirty="0" smtClean="0"/>
                <a:t>Лабораторных и проектно-исследовательских работ: </a:t>
              </a:r>
              <a:r>
                <a:rPr lang="ru-RU" sz="1400" dirty="0" smtClean="0"/>
                <a:t>37</a:t>
              </a:r>
              <a:endParaRPr lang="ru-RU" sz="1400" dirty="0"/>
            </a:p>
          </p:txBody>
        </p:sp>
      </p:grpSp>
      <p:grpSp>
        <p:nvGrpSpPr>
          <p:cNvPr id="70" name="Группа 69"/>
          <p:cNvGrpSpPr/>
          <p:nvPr/>
        </p:nvGrpSpPr>
        <p:grpSpPr>
          <a:xfrm>
            <a:off x="5024504" y="4722580"/>
            <a:ext cx="294230" cy="307777"/>
            <a:chOff x="2775106" y="3261322"/>
            <a:chExt cx="294230" cy="307777"/>
          </a:xfrm>
        </p:grpSpPr>
        <p:sp>
          <p:nvSpPr>
            <p:cNvPr id="67" name="Овал 66"/>
            <p:cNvSpPr/>
            <p:nvPr/>
          </p:nvSpPr>
          <p:spPr>
            <a:xfrm>
              <a:off x="2781304" y="3271194"/>
              <a:ext cx="288032" cy="288032"/>
            </a:xfrm>
            <a:prstGeom prst="ellipse">
              <a:avLst/>
            </a:prstGeom>
            <a:ln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68" name="Прямоугольник 67"/>
            <p:cNvSpPr/>
            <p:nvPr/>
          </p:nvSpPr>
          <p:spPr>
            <a:xfrm>
              <a:off x="2775106" y="3261322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1" name="Группа 70"/>
          <p:cNvGrpSpPr/>
          <p:nvPr/>
        </p:nvGrpSpPr>
        <p:grpSpPr>
          <a:xfrm>
            <a:off x="6594142" y="4723560"/>
            <a:ext cx="288032" cy="307777"/>
            <a:chOff x="2775105" y="3261322"/>
            <a:chExt cx="288032" cy="307777"/>
          </a:xfrm>
        </p:grpSpPr>
        <p:sp>
          <p:nvSpPr>
            <p:cNvPr id="72" name="Овал 71"/>
            <p:cNvSpPr/>
            <p:nvPr/>
          </p:nvSpPr>
          <p:spPr>
            <a:xfrm>
              <a:off x="2775105" y="3271194"/>
              <a:ext cx="288032" cy="288032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73" name="Прямоугольник 72"/>
            <p:cNvSpPr/>
            <p:nvPr/>
          </p:nvSpPr>
          <p:spPr>
            <a:xfrm>
              <a:off x="2775106" y="3261322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9" name="Группа 78"/>
          <p:cNvGrpSpPr/>
          <p:nvPr/>
        </p:nvGrpSpPr>
        <p:grpSpPr>
          <a:xfrm>
            <a:off x="2716005" y="3445263"/>
            <a:ext cx="288032" cy="307777"/>
            <a:chOff x="-4280583" y="4670709"/>
            <a:chExt cx="288032" cy="307777"/>
          </a:xfrm>
        </p:grpSpPr>
        <p:sp>
          <p:nvSpPr>
            <p:cNvPr id="80" name="Овал 79"/>
            <p:cNvSpPr/>
            <p:nvPr/>
          </p:nvSpPr>
          <p:spPr>
            <a:xfrm>
              <a:off x="-4280583" y="4680581"/>
              <a:ext cx="288032" cy="288032"/>
            </a:xfrm>
            <a:prstGeom prst="ellipse">
              <a:avLst/>
            </a:prstGeom>
            <a:ln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81" name="Прямоугольник 80"/>
            <p:cNvSpPr/>
            <p:nvPr/>
          </p:nvSpPr>
          <p:spPr>
            <a:xfrm>
              <a:off x="-4280582" y="4670709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5" name="Группа 84"/>
          <p:cNvGrpSpPr/>
          <p:nvPr/>
        </p:nvGrpSpPr>
        <p:grpSpPr>
          <a:xfrm>
            <a:off x="6583128" y="3445263"/>
            <a:ext cx="288032" cy="307777"/>
            <a:chOff x="2777940" y="3116823"/>
            <a:chExt cx="288032" cy="307777"/>
          </a:xfrm>
        </p:grpSpPr>
        <p:sp>
          <p:nvSpPr>
            <p:cNvPr id="86" name="Овал 85"/>
            <p:cNvSpPr/>
            <p:nvPr/>
          </p:nvSpPr>
          <p:spPr>
            <a:xfrm>
              <a:off x="2777940" y="3126695"/>
              <a:ext cx="288032" cy="288032"/>
            </a:xfrm>
            <a:prstGeom prst="ellipse">
              <a:avLst/>
            </a:prstGeom>
            <a:ln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87" name="Прямоугольник 86"/>
            <p:cNvSpPr/>
            <p:nvPr/>
          </p:nvSpPr>
          <p:spPr>
            <a:xfrm>
              <a:off x="2777941" y="3116823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5" name="Группа 74"/>
          <p:cNvGrpSpPr/>
          <p:nvPr/>
        </p:nvGrpSpPr>
        <p:grpSpPr>
          <a:xfrm>
            <a:off x="2711282" y="4732453"/>
            <a:ext cx="297478" cy="307777"/>
            <a:chOff x="-2060584" y="2832648"/>
            <a:chExt cx="297478" cy="307777"/>
          </a:xfrm>
        </p:grpSpPr>
        <p:sp>
          <p:nvSpPr>
            <p:cNvPr id="26" name="Овал 25"/>
            <p:cNvSpPr/>
            <p:nvPr/>
          </p:nvSpPr>
          <p:spPr>
            <a:xfrm>
              <a:off x="-2051138" y="2833627"/>
              <a:ext cx="288032" cy="288032"/>
            </a:xfrm>
            <a:prstGeom prst="ellipse">
              <a:avLst/>
            </a:prstGeom>
            <a:ln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27" name="Прямоугольник 26"/>
            <p:cNvSpPr/>
            <p:nvPr/>
          </p:nvSpPr>
          <p:spPr>
            <a:xfrm>
              <a:off x="-2060584" y="2832648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aphicFrame>
        <p:nvGraphicFramePr>
          <p:cNvPr id="74" name="Таблица 7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560182"/>
              </p:ext>
            </p:extLst>
          </p:nvPr>
        </p:nvGraphicFramePr>
        <p:xfrm>
          <a:off x="201000" y="732573"/>
          <a:ext cx="5200603" cy="21759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6000"/>
                <a:gridCol w="437260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120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90620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Состав комплекта</a:t>
                      </a:r>
                    </a:p>
                  </a:txBody>
                  <a:tcPr marL="7214" marR="7214" marT="7214" marB="0" anchor="ctr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1" u="none" strike="noStrike" kern="1200" dirty="0" smtClean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7214" marR="7214" marT="7214" marB="0" anchor="ctr">
                    <a:solidFill>
                      <a:srgbClr val="6CA62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Кол-во</a:t>
                      </a:r>
                    </a:p>
                  </a:txBody>
                  <a:tcPr marL="7214" marR="7214" marT="7214" marB="0" anchor="ctr">
                    <a:solidFill>
                      <a:schemeClr val="accent4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Беспроводной цифровой датчик температуры PASCO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Беспроводной цифровой датчик давления PASCO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Беспроводной цифровой датчик </a:t>
                      </a:r>
                      <a:r>
                        <a:rPr lang="ru-RU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pH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PASCO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93034630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Беспроводной цифровой датчик удельной проводимости PASCO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Беспроводной цифровой датчик напряжения PASCO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Беспроводной цифровой датчик колориметр/</a:t>
                      </a:r>
                      <a:r>
                        <a:rPr lang="ru-RU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турбидиметр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PASCO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34403154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Адаптер </a:t>
                      </a:r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USB-Bluetooth 4.0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611009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Методические пособия "56 готовых лабораторных работ по курсу Естественного-научного цикла" PASCO CD диск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98138465"/>
                  </a:ext>
                </a:extLst>
              </a:tr>
            </a:tbl>
          </a:graphicData>
        </a:graphic>
      </p:graphicFrame>
      <p:grpSp>
        <p:nvGrpSpPr>
          <p:cNvPr id="106" name="Группа 105"/>
          <p:cNvGrpSpPr/>
          <p:nvPr/>
        </p:nvGrpSpPr>
        <p:grpSpPr>
          <a:xfrm>
            <a:off x="3321" y="6012152"/>
            <a:ext cx="9890371" cy="338554"/>
            <a:chOff x="14896" y="6015690"/>
            <a:chExt cx="4942553" cy="338554"/>
          </a:xfrm>
        </p:grpSpPr>
        <p:sp>
          <p:nvSpPr>
            <p:cNvPr id="107" name="Прямоугольник 106"/>
            <p:cNvSpPr/>
            <p:nvPr/>
          </p:nvSpPr>
          <p:spPr>
            <a:xfrm>
              <a:off x="14896" y="6018128"/>
              <a:ext cx="4942553" cy="333678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6BA42C"/>
                </a:solidFill>
              </a:endParaRPr>
            </a:p>
          </p:txBody>
        </p:sp>
        <p:sp>
          <p:nvSpPr>
            <p:cNvPr id="108" name="Прямоугольник 107"/>
            <p:cNvSpPr/>
            <p:nvPr/>
          </p:nvSpPr>
          <p:spPr>
            <a:xfrm>
              <a:off x="1160599" y="6015690"/>
              <a:ext cx="2650415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600" b="1" i="1" dirty="0" smtClean="0">
                  <a:solidFill>
                    <a:schemeClr val="bg1"/>
                  </a:solidFill>
                </a:rPr>
                <a:t>РЕКОМЕНДУЕТСЯ</a:t>
              </a:r>
            </a:p>
          </p:txBody>
        </p:sp>
      </p:grpSp>
      <p:grpSp>
        <p:nvGrpSpPr>
          <p:cNvPr id="117" name="Группа 116"/>
          <p:cNvGrpSpPr/>
          <p:nvPr/>
        </p:nvGrpSpPr>
        <p:grpSpPr>
          <a:xfrm>
            <a:off x="-76720" y="6305312"/>
            <a:ext cx="5088916" cy="276999"/>
            <a:chOff x="-129481" y="6306408"/>
            <a:chExt cx="5088916" cy="276999"/>
          </a:xfrm>
        </p:grpSpPr>
        <p:sp>
          <p:nvSpPr>
            <p:cNvPr id="118" name="Прямоугольник 117"/>
            <p:cNvSpPr/>
            <p:nvPr/>
          </p:nvSpPr>
          <p:spPr>
            <a:xfrm>
              <a:off x="-49441" y="6326107"/>
              <a:ext cx="5008876" cy="2376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6BA42C"/>
                </a:solidFill>
              </a:endParaRPr>
            </a:p>
          </p:txBody>
        </p:sp>
        <p:sp>
          <p:nvSpPr>
            <p:cNvPr id="119" name="Прямоугольник 118"/>
            <p:cNvSpPr/>
            <p:nvPr/>
          </p:nvSpPr>
          <p:spPr>
            <a:xfrm>
              <a:off x="-129481" y="6306408"/>
              <a:ext cx="5088915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200" b="1" i="1" dirty="0"/>
                <a:t>На </a:t>
              </a:r>
              <a:r>
                <a:rPr lang="ru-RU" sz="1200" b="1" i="1" dirty="0" smtClean="0"/>
                <a:t>класс</a:t>
              </a:r>
              <a:endParaRPr lang="ru-RU" sz="1200" b="1" i="1" dirty="0"/>
            </a:p>
          </p:txBody>
        </p:sp>
      </p:grpSp>
      <p:grpSp>
        <p:nvGrpSpPr>
          <p:cNvPr id="123" name="Группа 122"/>
          <p:cNvGrpSpPr/>
          <p:nvPr/>
        </p:nvGrpSpPr>
        <p:grpSpPr>
          <a:xfrm>
            <a:off x="5012196" y="6305312"/>
            <a:ext cx="4881496" cy="276999"/>
            <a:chOff x="215434" y="6309824"/>
            <a:chExt cx="4881496" cy="276999"/>
          </a:xfrm>
        </p:grpSpPr>
        <p:sp>
          <p:nvSpPr>
            <p:cNvPr id="124" name="Прямоугольник 123"/>
            <p:cNvSpPr/>
            <p:nvPr/>
          </p:nvSpPr>
          <p:spPr>
            <a:xfrm>
              <a:off x="215434" y="6329102"/>
              <a:ext cx="4881496" cy="2384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6BA42C"/>
                </a:solidFill>
              </a:endParaRPr>
            </a:p>
          </p:txBody>
        </p:sp>
        <p:sp>
          <p:nvSpPr>
            <p:cNvPr id="125" name="Прямоугольник 124"/>
            <p:cNvSpPr/>
            <p:nvPr/>
          </p:nvSpPr>
          <p:spPr>
            <a:xfrm>
              <a:off x="215434" y="6309824"/>
              <a:ext cx="4881496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200" b="1" i="1" dirty="0"/>
                <a:t>На 1 комплект</a:t>
              </a:r>
            </a:p>
          </p:txBody>
        </p:sp>
      </p:grpSp>
      <p:pic>
        <p:nvPicPr>
          <p:cNvPr id="139" name="Рисунок 138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65" t="21228" r="10521" b="45556"/>
          <a:stretch/>
        </p:blipFill>
        <p:spPr>
          <a:xfrm rot="21282965">
            <a:off x="347438" y="3315443"/>
            <a:ext cx="1994827" cy="462852"/>
          </a:xfrm>
          <a:prstGeom prst="rect">
            <a:avLst/>
          </a:prstGeom>
        </p:spPr>
      </p:pic>
      <p:pic>
        <p:nvPicPr>
          <p:cNvPr id="144" name="Рисунок 143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41" t="3210" r="23524" b="2098"/>
          <a:stretch/>
        </p:blipFill>
        <p:spPr>
          <a:xfrm rot="16200000">
            <a:off x="1088847" y="3455068"/>
            <a:ext cx="378006" cy="1894970"/>
          </a:xfrm>
          <a:prstGeom prst="rect">
            <a:avLst/>
          </a:prstGeom>
        </p:spPr>
      </p:pic>
      <p:grpSp>
        <p:nvGrpSpPr>
          <p:cNvPr id="82" name="Группа 81"/>
          <p:cNvGrpSpPr/>
          <p:nvPr/>
        </p:nvGrpSpPr>
        <p:grpSpPr>
          <a:xfrm>
            <a:off x="1327971" y="3445263"/>
            <a:ext cx="288032" cy="307777"/>
            <a:chOff x="7718918" y="3847564"/>
            <a:chExt cx="288032" cy="307777"/>
          </a:xfrm>
        </p:grpSpPr>
        <p:sp>
          <p:nvSpPr>
            <p:cNvPr id="83" name="Овал 82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ln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84" name="Прямоугольник 83"/>
            <p:cNvSpPr/>
            <p:nvPr/>
          </p:nvSpPr>
          <p:spPr>
            <a:xfrm>
              <a:off x="7718918" y="3847564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45" name="Группа 144"/>
          <p:cNvGrpSpPr/>
          <p:nvPr/>
        </p:nvGrpSpPr>
        <p:grpSpPr>
          <a:xfrm>
            <a:off x="1317267" y="4114832"/>
            <a:ext cx="309441" cy="307777"/>
            <a:chOff x="2777941" y="3116823"/>
            <a:chExt cx="309441" cy="307777"/>
          </a:xfrm>
        </p:grpSpPr>
        <p:sp>
          <p:nvSpPr>
            <p:cNvPr id="146" name="Овал 145"/>
            <p:cNvSpPr/>
            <p:nvPr/>
          </p:nvSpPr>
          <p:spPr>
            <a:xfrm>
              <a:off x="2799350" y="3126695"/>
              <a:ext cx="288032" cy="288032"/>
            </a:xfrm>
            <a:prstGeom prst="ellipse">
              <a:avLst/>
            </a:prstGeom>
            <a:ln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47" name="Прямоугольник 146"/>
            <p:cNvSpPr/>
            <p:nvPr/>
          </p:nvSpPr>
          <p:spPr>
            <a:xfrm>
              <a:off x="2777941" y="3116823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62" name="Объект 3"/>
          <p:cNvPicPr>
            <a:picLocks noGrp="1" noChangeAspect="1"/>
          </p:cNvPicPr>
          <p:nvPr>
            <p:ph sz="half" idx="4294967295"/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46327" y="4213550"/>
            <a:ext cx="1305252" cy="1319107"/>
          </a:xfrm>
          <a:prstGeom prst="rect">
            <a:avLst/>
          </a:prstGeom>
          <a:ln>
            <a:noFill/>
          </a:ln>
          <a:effectLst>
            <a:outerShdw blurRad="1397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63" name="Рисунок 62"/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16635" y="4331660"/>
            <a:ext cx="1107426" cy="1107426"/>
          </a:xfrm>
          <a:prstGeom prst="rect">
            <a:avLst/>
          </a:prstGeom>
          <a:ln>
            <a:noFill/>
          </a:ln>
          <a:effectLst>
            <a:outerShdw blurRad="139700" dist="38100" dir="10800000" algn="r" rotWithShape="0">
              <a:prstClr val="black">
                <a:alpha val="40000"/>
              </a:prstClr>
            </a:outerShdw>
          </a:effectLst>
        </p:spPr>
      </p:pic>
      <p:grpSp>
        <p:nvGrpSpPr>
          <p:cNvPr id="100" name="Группа 99"/>
          <p:cNvGrpSpPr/>
          <p:nvPr/>
        </p:nvGrpSpPr>
        <p:grpSpPr>
          <a:xfrm>
            <a:off x="7354755" y="4278765"/>
            <a:ext cx="300731" cy="307777"/>
            <a:chOff x="551798" y="2406614"/>
            <a:chExt cx="300731" cy="307777"/>
          </a:xfrm>
        </p:grpSpPr>
        <p:sp>
          <p:nvSpPr>
            <p:cNvPr id="101" name="Овал 100"/>
            <p:cNvSpPr/>
            <p:nvPr/>
          </p:nvSpPr>
          <p:spPr>
            <a:xfrm>
              <a:off x="564497" y="2426359"/>
              <a:ext cx="288032" cy="288032"/>
            </a:xfrm>
            <a:prstGeom prst="ellipse">
              <a:avLst/>
            </a:prstGeom>
            <a:ln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02" name="Прямоугольник 101"/>
            <p:cNvSpPr/>
            <p:nvPr/>
          </p:nvSpPr>
          <p:spPr>
            <a:xfrm>
              <a:off x="551798" y="2406614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8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64383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Рисунок 8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89" t="4255" r="20251" b="2926"/>
          <a:stretch/>
        </p:blipFill>
        <p:spPr>
          <a:xfrm rot="16200000">
            <a:off x="4638420" y="2662918"/>
            <a:ext cx="393552" cy="2641344"/>
          </a:xfrm>
          <a:prstGeom prst="rect">
            <a:avLst/>
          </a:prstGeom>
        </p:spPr>
      </p:pic>
      <p:pic>
        <p:nvPicPr>
          <p:cNvPr id="1026" name="Picture 2" descr="C:\Users\nagaytsev\Downloads\PS-212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104" y="3769071"/>
            <a:ext cx="2287634" cy="767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0" name="Рисунок 89"/>
          <p:cNvPicPr>
            <a:picLocks noChangeAspect="1"/>
          </p:cNvPicPr>
          <p:nvPr/>
        </p:nvPicPr>
        <p:blipFill rotWithShape="1">
          <a:blip r:embed="rId5"/>
          <a:srcRect r="9284"/>
          <a:stretch/>
        </p:blipFill>
        <p:spPr>
          <a:xfrm rot="1314480">
            <a:off x="6569295" y="4259089"/>
            <a:ext cx="1375444" cy="1177490"/>
          </a:xfrm>
          <a:prstGeom prst="rect">
            <a:avLst/>
          </a:prstGeom>
        </p:spPr>
      </p:pic>
      <p:pic>
        <p:nvPicPr>
          <p:cNvPr id="197" name="Рисунок 19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88" t="6954" r="4835" b="7321"/>
          <a:stretch/>
        </p:blipFill>
        <p:spPr>
          <a:xfrm rot="569700">
            <a:off x="6076379" y="2255933"/>
            <a:ext cx="2270688" cy="1827533"/>
          </a:xfrm>
          <a:prstGeom prst="rect">
            <a:avLst/>
          </a:prstGeom>
        </p:spPr>
      </p:pic>
      <p:grpSp>
        <p:nvGrpSpPr>
          <p:cNvPr id="71" name="Группа 70"/>
          <p:cNvGrpSpPr/>
          <p:nvPr/>
        </p:nvGrpSpPr>
        <p:grpSpPr>
          <a:xfrm>
            <a:off x="6271021" y="2132840"/>
            <a:ext cx="288032" cy="307777"/>
            <a:chOff x="2775105" y="3261322"/>
            <a:chExt cx="288032" cy="307777"/>
          </a:xfrm>
        </p:grpSpPr>
        <p:sp>
          <p:nvSpPr>
            <p:cNvPr id="72" name="Овал 71"/>
            <p:cNvSpPr/>
            <p:nvPr/>
          </p:nvSpPr>
          <p:spPr>
            <a:xfrm>
              <a:off x="2775105" y="3271194"/>
              <a:ext cx="288032" cy="288032"/>
            </a:xfrm>
            <a:prstGeom prst="ellipse">
              <a:avLst/>
            </a:prstGeom>
            <a:ln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73" name="Прямоугольник 72"/>
            <p:cNvSpPr/>
            <p:nvPr/>
          </p:nvSpPr>
          <p:spPr>
            <a:xfrm>
              <a:off x="2775106" y="3261322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98" name="Рисунок 197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41" t="3210" r="23524" b="2098"/>
          <a:stretch/>
        </p:blipFill>
        <p:spPr>
          <a:xfrm rot="16200000">
            <a:off x="4930950" y="4670663"/>
            <a:ext cx="378006" cy="1894970"/>
          </a:xfrm>
          <a:prstGeom prst="rect">
            <a:avLst/>
          </a:prstGeom>
        </p:spPr>
      </p:pic>
      <p:pic>
        <p:nvPicPr>
          <p:cNvPr id="199" name="Рисунок 198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13" r="7025"/>
          <a:stretch/>
        </p:blipFill>
        <p:spPr>
          <a:xfrm>
            <a:off x="4149601" y="4607917"/>
            <a:ext cx="2141736" cy="639381"/>
          </a:xfrm>
          <a:prstGeom prst="rect">
            <a:avLst/>
          </a:prstGeom>
        </p:spPr>
      </p:pic>
      <p:pic>
        <p:nvPicPr>
          <p:cNvPr id="195" name="Рисунок 194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6" t="7698" r="7249" b="15151"/>
          <a:stretch/>
        </p:blipFill>
        <p:spPr>
          <a:xfrm>
            <a:off x="1263913" y="4548311"/>
            <a:ext cx="2540000" cy="970808"/>
          </a:xfrm>
          <a:prstGeom prst="rect">
            <a:avLst/>
          </a:prstGeom>
        </p:spPr>
      </p:pic>
      <p:sp>
        <p:nvSpPr>
          <p:cNvPr id="18" name="Прямоугольник 17"/>
          <p:cNvSpPr/>
          <p:nvPr/>
        </p:nvSpPr>
        <p:spPr>
          <a:xfrm>
            <a:off x="0" y="-9656"/>
            <a:ext cx="9906000" cy="540608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" name="Picture 3" descr="Z:\@МАРКЕТИНГ\Поставщики\PASCO\Графика\2018 New Products Images\PASCO Logos\PASCO\pasco_logo_2017_white.png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39" b="20426"/>
          <a:stretch/>
        </p:blipFill>
        <p:spPr bwMode="auto">
          <a:xfrm>
            <a:off x="7819701" y="-27384"/>
            <a:ext cx="2214763" cy="576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Прямоугольник 20"/>
          <p:cNvSpPr/>
          <p:nvPr/>
        </p:nvSpPr>
        <p:spPr>
          <a:xfrm>
            <a:off x="201000" y="75982"/>
            <a:ext cx="75571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/>
            <a:r>
              <a:rPr lang="ru-RU" b="1" dirty="0">
                <a:solidFill>
                  <a:schemeClr val="bg1"/>
                </a:solidFill>
              </a:rPr>
              <a:t>Комплект датчиков по химии для ученика. </a:t>
            </a:r>
            <a:r>
              <a:rPr lang="ru-RU" b="1" dirty="0" smtClean="0">
                <a:solidFill>
                  <a:schemeClr val="bg1"/>
                </a:solidFill>
              </a:rPr>
              <a:t>Профильный</a:t>
            </a:r>
            <a:endParaRPr lang="ru-RU" b="1" dirty="0">
              <a:solidFill>
                <a:schemeClr val="bg1"/>
              </a:solidFill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6003129" y="649800"/>
            <a:ext cx="3795361" cy="1470804"/>
            <a:chOff x="6103756" y="742853"/>
            <a:chExt cx="3875453" cy="1470804"/>
          </a:xfrm>
        </p:grpSpPr>
        <p:sp>
          <p:nvSpPr>
            <p:cNvPr id="60" name="Прямоугольник 59"/>
            <p:cNvSpPr/>
            <p:nvPr/>
          </p:nvSpPr>
          <p:spPr>
            <a:xfrm>
              <a:off x="6103756" y="1590018"/>
              <a:ext cx="2695227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dirty="0" smtClean="0"/>
                <a:t>Код для заказа:</a:t>
              </a:r>
              <a:r>
                <a:rPr lang="en-US" sz="1400" b="1" dirty="0" smtClean="0"/>
                <a:t> </a:t>
              </a:r>
              <a:r>
                <a:rPr lang="en-US" sz="1400" dirty="0" smtClean="0"/>
                <a:t>601292</a:t>
              </a:r>
              <a:endParaRPr lang="ru-RU" sz="1400" dirty="0" smtClean="0"/>
            </a:p>
          </p:txBody>
        </p:sp>
        <p:sp>
          <p:nvSpPr>
            <p:cNvPr id="61" name="Прямоугольник 60"/>
            <p:cNvSpPr/>
            <p:nvPr/>
          </p:nvSpPr>
          <p:spPr>
            <a:xfrm>
              <a:off x="6103756" y="1905880"/>
              <a:ext cx="18003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hlinkClick r:id="rId11"/>
                </a:rPr>
                <a:t>Комплект на сайте</a:t>
              </a:r>
              <a:endParaRPr lang="ru-RU" sz="1400" b="1" dirty="0" smtClean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45" name="Прямоугольник 44"/>
            <p:cNvSpPr/>
            <p:nvPr/>
          </p:nvSpPr>
          <p:spPr>
            <a:xfrm>
              <a:off x="6103756" y="742853"/>
              <a:ext cx="3875453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dirty="0"/>
                <a:t>Датчиков:</a:t>
              </a:r>
              <a:r>
                <a:rPr lang="ru-RU" sz="1400" dirty="0"/>
                <a:t> </a:t>
              </a:r>
              <a:r>
                <a:rPr lang="ru-RU" sz="1400" dirty="0" smtClean="0"/>
                <a:t>11   </a:t>
              </a:r>
              <a:endParaRPr lang="ru-RU" sz="1400" dirty="0"/>
            </a:p>
          </p:txBody>
        </p:sp>
        <p:sp>
          <p:nvSpPr>
            <p:cNvPr id="64" name="Прямоугольник 63"/>
            <p:cNvSpPr/>
            <p:nvPr/>
          </p:nvSpPr>
          <p:spPr>
            <a:xfrm>
              <a:off x="6103756" y="1058714"/>
              <a:ext cx="387545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dirty="0" smtClean="0"/>
                <a:t>Лабораторных и проектно-исследовательских работ: </a:t>
              </a:r>
              <a:r>
                <a:rPr lang="ru-RU" sz="1400" dirty="0" smtClean="0"/>
                <a:t>41</a:t>
              </a:r>
              <a:endParaRPr lang="ru-RU" sz="1400" dirty="0"/>
            </a:p>
          </p:txBody>
        </p:sp>
      </p:grpSp>
      <p:grpSp>
        <p:nvGrpSpPr>
          <p:cNvPr id="2" name="Группа 1"/>
          <p:cNvGrpSpPr/>
          <p:nvPr/>
        </p:nvGrpSpPr>
        <p:grpSpPr>
          <a:xfrm>
            <a:off x="4004925" y="5464258"/>
            <a:ext cx="288032" cy="307777"/>
            <a:chOff x="4413455" y="5068674"/>
            <a:chExt cx="288032" cy="307777"/>
          </a:xfrm>
        </p:grpSpPr>
        <p:sp>
          <p:nvSpPr>
            <p:cNvPr id="67" name="Овал 66"/>
            <p:cNvSpPr/>
            <p:nvPr/>
          </p:nvSpPr>
          <p:spPr>
            <a:xfrm>
              <a:off x="4413455" y="5085623"/>
              <a:ext cx="288032" cy="273878"/>
            </a:xfrm>
            <a:prstGeom prst="ellipse">
              <a:avLst/>
            </a:prstGeom>
            <a:ln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68" name="Прямоугольник 67"/>
            <p:cNvSpPr/>
            <p:nvPr/>
          </p:nvSpPr>
          <p:spPr>
            <a:xfrm>
              <a:off x="4413456" y="5068674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9" name="Группа 78"/>
          <p:cNvGrpSpPr/>
          <p:nvPr/>
        </p:nvGrpSpPr>
        <p:grpSpPr>
          <a:xfrm>
            <a:off x="1842096" y="3832795"/>
            <a:ext cx="288032" cy="307777"/>
            <a:chOff x="-4280583" y="4670709"/>
            <a:chExt cx="288032" cy="307777"/>
          </a:xfrm>
        </p:grpSpPr>
        <p:sp>
          <p:nvSpPr>
            <p:cNvPr id="80" name="Овал 79"/>
            <p:cNvSpPr/>
            <p:nvPr/>
          </p:nvSpPr>
          <p:spPr>
            <a:xfrm>
              <a:off x="-4280583" y="4680581"/>
              <a:ext cx="288032" cy="288032"/>
            </a:xfrm>
            <a:prstGeom prst="ellipse">
              <a:avLst/>
            </a:prstGeom>
            <a:ln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81" name="Прямоугольник 80"/>
            <p:cNvSpPr/>
            <p:nvPr/>
          </p:nvSpPr>
          <p:spPr>
            <a:xfrm>
              <a:off x="-4280582" y="4670709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5" name="Группа 84"/>
          <p:cNvGrpSpPr/>
          <p:nvPr/>
        </p:nvGrpSpPr>
        <p:grpSpPr>
          <a:xfrm>
            <a:off x="1340436" y="4740006"/>
            <a:ext cx="288032" cy="307777"/>
            <a:chOff x="2777940" y="3116823"/>
            <a:chExt cx="288032" cy="307777"/>
          </a:xfrm>
        </p:grpSpPr>
        <p:sp>
          <p:nvSpPr>
            <p:cNvPr id="86" name="Овал 85"/>
            <p:cNvSpPr/>
            <p:nvPr/>
          </p:nvSpPr>
          <p:spPr>
            <a:xfrm>
              <a:off x="2777940" y="3126695"/>
              <a:ext cx="288032" cy="288032"/>
            </a:xfrm>
            <a:prstGeom prst="ellipse">
              <a:avLst/>
            </a:prstGeom>
            <a:ln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87" name="Прямоугольник 86"/>
            <p:cNvSpPr/>
            <p:nvPr/>
          </p:nvSpPr>
          <p:spPr>
            <a:xfrm>
              <a:off x="2777941" y="3116823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5" name="Группа 74"/>
          <p:cNvGrpSpPr/>
          <p:nvPr/>
        </p:nvGrpSpPr>
        <p:grpSpPr>
          <a:xfrm>
            <a:off x="4004926" y="4838900"/>
            <a:ext cx="288691" cy="307777"/>
            <a:chOff x="-2060584" y="2832648"/>
            <a:chExt cx="288691" cy="307777"/>
          </a:xfrm>
        </p:grpSpPr>
        <p:sp>
          <p:nvSpPr>
            <p:cNvPr id="26" name="Овал 25"/>
            <p:cNvSpPr/>
            <p:nvPr/>
          </p:nvSpPr>
          <p:spPr>
            <a:xfrm>
              <a:off x="-2059925" y="2842520"/>
              <a:ext cx="288032" cy="288032"/>
            </a:xfrm>
            <a:prstGeom prst="ellipse">
              <a:avLst/>
            </a:prstGeom>
            <a:ln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27" name="Прямоугольник 26"/>
            <p:cNvSpPr/>
            <p:nvPr/>
          </p:nvSpPr>
          <p:spPr>
            <a:xfrm>
              <a:off x="-2060584" y="2832648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aphicFrame>
        <p:nvGraphicFramePr>
          <p:cNvPr id="74" name="Таблица 7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7318014"/>
              </p:ext>
            </p:extLst>
          </p:nvPr>
        </p:nvGraphicFramePr>
        <p:xfrm>
          <a:off x="188424" y="712762"/>
          <a:ext cx="5666296" cy="301632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6000"/>
                <a:gridCol w="483829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120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90620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Состав комплекта</a:t>
                      </a:r>
                    </a:p>
                  </a:txBody>
                  <a:tcPr marL="7214" marR="7214" marT="7214" marB="0" anchor="ctr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1" u="none" strike="noStrike" kern="1200" dirty="0" smtClean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7214" marR="7214" marT="7214" marB="0" anchor="ctr">
                    <a:solidFill>
                      <a:srgbClr val="6CA62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Кол-во</a:t>
                      </a:r>
                    </a:p>
                  </a:txBody>
                  <a:tcPr marL="7214" marR="7214" marT="7214" marB="0" anchor="ctr">
                    <a:solidFill>
                      <a:schemeClr val="accent4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Цифровой высокоскоростной счетчик капель PASCO</a:t>
                      </a:r>
                      <a:endParaRPr lang="ru-RU" sz="12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4992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Цифровой датчик температуры </a:t>
                      </a:r>
                      <a:r>
                        <a:rPr 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PASCO</a:t>
                      </a:r>
                      <a:endParaRPr 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Беспроводной цифровой датчик давления PASCO</a:t>
                      </a:r>
                      <a:endParaRPr lang="ru-RU" sz="12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93034630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Беспроводной цифровой датчик </a:t>
                      </a:r>
                      <a:r>
                        <a:rPr lang="ru-RU" sz="120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pH</a:t>
                      </a:r>
                      <a:r>
                        <a:rPr lang="ru-RU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PASCO</a:t>
                      </a:r>
                      <a:endParaRPr 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Беспроводной цифровой датчик углекислого газа PASCO</a:t>
                      </a:r>
                      <a:endParaRPr lang="ru-RU" sz="12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Беспроводной цифровой датчик удельной проводимости PASCO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34403154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Беспроводной цифровой датчик напряжения PASCO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6110090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Беспроводной цифровой датчик колориметр/</a:t>
                      </a:r>
                      <a:r>
                        <a:rPr lang="ru-RU" sz="1200" u="none" strike="noStrike" dirty="0" err="1" smtClean="0">
                          <a:effectLst/>
                          <a:latin typeface="+mn-lt"/>
                        </a:rPr>
                        <a:t>турбидиметр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 PASCO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9813846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Зонд для датчика температуры высокочувствительный (-30 - +105) (3 шт.)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Электрод </a:t>
                      </a:r>
                      <a:r>
                        <a:rPr lang="ru-RU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окислительно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-восстановительный </a:t>
                      </a:r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PASCO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Адаптер </a:t>
                      </a:r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USB-Bluetooth 4.0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4837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Методические пособия "56 готовых лабораторных работ по курсу Естественного-научного цикла" PASCO CD диск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94" name="Рисунок 19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89" t="4255" r="20251" b="2926"/>
          <a:stretch/>
        </p:blipFill>
        <p:spPr>
          <a:xfrm rot="16200000">
            <a:off x="4464634" y="3090469"/>
            <a:ext cx="393552" cy="2641344"/>
          </a:xfrm>
          <a:prstGeom prst="rect">
            <a:avLst/>
          </a:prstGeom>
        </p:spPr>
      </p:pic>
      <p:pic>
        <p:nvPicPr>
          <p:cNvPr id="196" name="Рисунок 195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92" t="7191" r="10000" b="19171"/>
          <a:stretch/>
        </p:blipFill>
        <p:spPr>
          <a:xfrm>
            <a:off x="8323812" y="2131744"/>
            <a:ext cx="1042283" cy="1149503"/>
          </a:xfrm>
          <a:prstGeom prst="rect">
            <a:avLst/>
          </a:prstGeom>
        </p:spPr>
      </p:pic>
      <p:pic>
        <p:nvPicPr>
          <p:cNvPr id="201" name="Рисунок 200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35" t="11062" r="24129" b="6101"/>
          <a:stretch/>
        </p:blipFill>
        <p:spPr>
          <a:xfrm>
            <a:off x="130412" y="4221989"/>
            <a:ext cx="885090" cy="1615412"/>
          </a:xfrm>
          <a:prstGeom prst="rect">
            <a:avLst/>
          </a:prstGeom>
        </p:spPr>
      </p:pic>
      <p:pic>
        <p:nvPicPr>
          <p:cNvPr id="203" name="Рисунок 202"/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12" b="26057"/>
          <a:stretch/>
        </p:blipFill>
        <p:spPr>
          <a:xfrm rot="5400000">
            <a:off x="7713009" y="4779728"/>
            <a:ext cx="338454" cy="1849519"/>
          </a:xfrm>
          <a:prstGeom prst="rect">
            <a:avLst/>
          </a:prstGeom>
        </p:spPr>
      </p:pic>
      <p:grpSp>
        <p:nvGrpSpPr>
          <p:cNvPr id="82" name="Группа 81"/>
          <p:cNvGrpSpPr/>
          <p:nvPr/>
        </p:nvGrpSpPr>
        <p:grpSpPr>
          <a:xfrm>
            <a:off x="84647" y="4239100"/>
            <a:ext cx="288032" cy="307777"/>
            <a:chOff x="7718918" y="3847564"/>
            <a:chExt cx="288032" cy="307777"/>
          </a:xfrm>
        </p:grpSpPr>
        <p:sp>
          <p:nvSpPr>
            <p:cNvPr id="83" name="Овал 82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ln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84" name="Прямоугольник 83"/>
            <p:cNvSpPr/>
            <p:nvPr/>
          </p:nvSpPr>
          <p:spPr>
            <a:xfrm>
              <a:off x="7718918" y="3847564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45" name="Группа 144"/>
          <p:cNvGrpSpPr/>
          <p:nvPr/>
        </p:nvGrpSpPr>
        <p:grpSpPr>
          <a:xfrm>
            <a:off x="3979598" y="4016182"/>
            <a:ext cx="288032" cy="307777"/>
            <a:chOff x="2774270" y="3090988"/>
            <a:chExt cx="288032" cy="307777"/>
          </a:xfrm>
        </p:grpSpPr>
        <p:sp>
          <p:nvSpPr>
            <p:cNvPr id="146" name="Овал 145"/>
            <p:cNvSpPr/>
            <p:nvPr/>
          </p:nvSpPr>
          <p:spPr>
            <a:xfrm>
              <a:off x="2774270" y="3110733"/>
              <a:ext cx="288032" cy="288032"/>
            </a:xfrm>
            <a:prstGeom prst="ellipse">
              <a:avLst/>
            </a:prstGeom>
            <a:ln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47" name="Прямоугольник 146"/>
            <p:cNvSpPr/>
            <p:nvPr/>
          </p:nvSpPr>
          <p:spPr>
            <a:xfrm>
              <a:off x="2774270" y="3090988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00" name="Группа 99"/>
          <p:cNvGrpSpPr/>
          <p:nvPr/>
        </p:nvGrpSpPr>
        <p:grpSpPr>
          <a:xfrm>
            <a:off x="8194217" y="2132840"/>
            <a:ext cx="288032" cy="307777"/>
            <a:chOff x="564497" y="2416487"/>
            <a:chExt cx="288032" cy="307777"/>
          </a:xfrm>
        </p:grpSpPr>
        <p:sp>
          <p:nvSpPr>
            <p:cNvPr id="101" name="Овал 100"/>
            <p:cNvSpPr/>
            <p:nvPr/>
          </p:nvSpPr>
          <p:spPr>
            <a:xfrm>
              <a:off x="564497" y="2426359"/>
              <a:ext cx="288032" cy="288032"/>
            </a:xfrm>
            <a:prstGeom prst="ellipse">
              <a:avLst/>
            </a:prstGeom>
            <a:ln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02" name="Прямоугольник 101"/>
            <p:cNvSpPr/>
            <p:nvPr/>
          </p:nvSpPr>
          <p:spPr>
            <a:xfrm>
              <a:off x="564498" y="2416487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8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" name="Группа 3"/>
          <p:cNvGrpSpPr/>
          <p:nvPr/>
        </p:nvGrpSpPr>
        <p:grpSpPr>
          <a:xfrm>
            <a:off x="8130143" y="5509247"/>
            <a:ext cx="365026" cy="307777"/>
            <a:chOff x="9957470" y="1748190"/>
            <a:chExt cx="365026" cy="307777"/>
          </a:xfrm>
        </p:grpSpPr>
        <p:sp>
          <p:nvSpPr>
            <p:cNvPr id="212" name="Овал 211"/>
            <p:cNvSpPr/>
            <p:nvPr/>
          </p:nvSpPr>
          <p:spPr>
            <a:xfrm>
              <a:off x="9995967" y="1758062"/>
              <a:ext cx="288032" cy="288032"/>
            </a:xfrm>
            <a:prstGeom prst="ellipse">
              <a:avLst/>
            </a:prstGeom>
            <a:ln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213" name="Прямоугольник 212"/>
            <p:cNvSpPr/>
            <p:nvPr/>
          </p:nvSpPr>
          <p:spPr>
            <a:xfrm>
              <a:off x="9957470" y="1748190"/>
              <a:ext cx="365026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214" name="Рисунок 213"/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13" t="12540" r="14669" b="17535"/>
          <a:stretch/>
        </p:blipFill>
        <p:spPr>
          <a:xfrm>
            <a:off x="9254533" y="5610692"/>
            <a:ext cx="288032" cy="260158"/>
          </a:xfrm>
          <a:prstGeom prst="rect">
            <a:avLst/>
          </a:prstGeom>
        </p:spPr>
      </p:pic>
      <p:grpSp>
        <p:nvGrpSpPr>
          <p:cNvPr id="215" name="Группа 214"/>
          <p:cNvGrpSpPr/>
          <p:nvPr/>
        </p:nvGrpSpPr>
        <p:grpSpPr>
          <a:xfrm>
            <a:off x="9075115" y="5385798"/>
            <a:ext cx="353405" cy="307777"/>
            <a:chOff x="7809267" y="3911123"/>
            <a:chExt cx="353405" cy="307777"/>
          </a:xfrm>
        </p:grpSpPr>
        <p:sp>
          <p:nvSpPr>
            <p:cNvPr id="216" name="Овал 215"/>
            <p:cNvSpPr/>
            <p:nvPr/>
          </p:nvSpPr>
          <p:spPr>
            <a:xfrm>
              <a:off x="7844669" y="3916812"/>
              <a:ext cx="288032" cy="288032"/>
            </a:xfrm>
            <a:prstGeom prst="ellipse">
              <a:avLst/>
            </a:prstGeom>
            <a:ln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217" name="Прямоугольник 216"/>
            <p:cNvSpPr/>
            <p:nvPr/>
          </p:nvSpPr>
          <p:spPr>
            <a:xfrm>
              <a:off x="7809267" y="3911123"/>
              <a:ext cx="353405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r>
                <a:rPr lang="en-US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21" name="Группа 220"/>
          <p:cNvGrpSpPr/>
          <p:nvPr/>
        </p:nvGrpSpPr>
        <p:grpSpPr>
          <a:xfrm>
            <a:off x="6972341" y="4239100"/>
            <a:ext cx="288032" cy="307777"/>
            <a:chOff x="7718918" y="3847564"/>
            <a:chExt cx="288032" cy="307777"/>
          </a:xfrm>
        </p:grpSpPr>
        <p:sp>
          <p:nvSpPr>
            <p:cNvPr id="222" name="Овал 221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ln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223" name="Прямоугольник 222"/>
            <p:cNvSpPr/>
            <p:nvPr/>
          </p:nvSpPr>
          <p:spPr>
            <a:xfrm>
              <a:off x="7718918" y="3847564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9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24" name="Прямоугольник 223"/>
          <p:cNvSpPr/>
          <p:nvPr/>
        </p:nvSpPr>
        <p:spPr>
          <a:xfrm>
            <a:off x="4974348" y="6556475"/>
            <a:ext cx="489656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200" b="1" i="1" dirty="0"/>
              <a:t>Интерфейс </a:t>
            </a:r>
            <a:r>
              <a:rPr lang="en-US" sz="1200" b="1" i="1" dirty="0" err="1"/>
              <a:t>AirLink</a:t>
            </a:r>
            <a:r>
              <a:rPr lang="ru-RU" sz="1200" b="1" i="1" dirty="0"/>
              <a:t> </a:t>
            </a:r>
            <a:r>
              <a:rPr lang="ru-RU" sz="1200" b="1" i="1" dirty="0" smtClean="0"/>
              <a:t>(</a:t>
            </a:r>
            <a:r>
              <a:rPr lang="ru-RU" sz="1200" b="1" i="1" dirty="0"/>
              <a:t>2 шт.) или </a:t>
            </a:r>
            <a:r>
              <a:rPr lang="en-US" sz="1200" b="1" i="1" dirty="0" err="1"/>
              <a:t>SPARKlink</a:t>
            </a:r>
            <a:r>
              <a:rPr lang="en-US" sz="1200" b="1" i="1" dirty="0"/>
              <a:t> Air </a:t>
            </a:r>
            <a:r>
              <a:rPr lang="ru-RU" sz="1200" b="1" i="1" dirty="0"/>
              <a:t>(1 шт.)</a:t>
            </a:r>
          </a:p>
        </p:txBody>
      </p:sp>
      <p:sp>
        <p:nvSpPr>
          <p:cNvPr id="225" name="Прямоугольник 224"/>
          <p:cNvSpPr/>
          <p:nvPr/>
        </p:nvSpPr>
        <p:spPr>
          <a:xfrm>
            <a:off x="17585" y="6556475"/>
            <a:ext cx="249265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i="1" dirty="0"/>
              <a:t>8</a:t>
            </a:r>
            <a:r>
              <a:rPr lang="ru-RU" sz="1200" b="1" i="1" dirty="0" smtClean="0"/>
              <a:t>-15 комплектов</a:t>
            </a:r>
            <a:endParaRPr lang="ru-RU" sz="1200" b="1" i="1" dirty="0"/>
          </a:p>
        </p:txBody>
      </p:sp>
      <p:sp>
        <p:nvSpPr>
          <p:cNvPr id="226" name="Прямоугольник 225"/>
          <p:cNvSpPr/>
          <p:nvPr/>
        </p:nvSpPr>
        <p:spPr>
          <a:xfrm>
            <a:off x="2472906" y="6556475"/>
            <a:ext cx="252366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b="1" i="1" dirty="0" smtClean="0"/>
              <a:t>1 </a:t>
            </a:r>
            <a:r>
              <a:rPr lang="ru-RU" sz="1200" b="1" i="1" dirty="0" smtClean="0"/>
              <a:t>кейс для хранения, малый</a:t>
            </a:r>
            <a:endParaRPr lang="ru-RU" sz="1200" b="1" i="1" dirty="0"/>
          </a:p>
        </p:txBody>
      </p:sp>
      <p:grpSp>
        <p:nvGrpSpPr>
          <p:cNvPr id="227" name="Группа 226"/>
          <p:cNvGrpSpPr/>
          <p:nvPr/>
        </p:nvGrpSpPr>
        <p:grpSpPr>
          <a:xfrm>
            <a:off x="14164" y="6015690"/>
            <a:ext cx="4943285" cy="338554"/>
            <a:chOff x="14164" y="6015690"/>
            <a:chExt cx="4943285" cy="338554"/>
          </a:xfrm>
        </p:grpSpPr>
        <p:sp>
          <p:nvSpPr>
            <p:cNvPr id="228" name="Прямоугольник 227"/>
            <p:cNvSpPr/>
            <p:nvPr/>
          </p:nvSpPr>
          <p:spPr>
            <a:xfrm>
              <a:off x="14164" y="6018128"/>
              <a:ext cx="4943285" cy="333678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6BA42C"/>
                </a:solidFill>
              </a:endParaRPr>
            </a:p>
          </p:txBody>
        </p:sp>
        <p:sp>
          <p:nvSpPr>
            <p:cNvPr id="229" name="Прямоугольник 228"/>
            <p:cNvSpPr/>
            <p:nvPr/>
          </p:nvSpPr>
          <p:spPr>
            <a:xfrm>
              <a:off x="1160599" y="6015690"/>
              <a:ext cx="2650415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600" b="1" i="1" dirty="0" smtClean="0">
                  <a:solidFill>
                    <a:schemeClr val="bg1"/>
                  </a:solidFill>
                </a:rPr>
                <a:t>РЕКОМЕНДУЕТСЯ</a:t>
              </a:r>
            </a:p>
          </p:txBody>
        </p:sp>
      </p:grpSp>
      <p:grpSp>
        <p:nvGrpSpPr>
          <p:cNvPr id="230" name="Группа 229"/>
          <p:cNvGrpSpPr/>
          <p:nvPr/>
        </p:nvGrpSpPr>
        <p:grpSpPr>
          <a:xfrm>
            <a:off x="4953000" y="6020044"/>
            <a:ext cx="4941247" cy="334200"/>
            <a:chOff x="4953000" y="6020044"/>
            <a:chExt cx="4941247" cy="334200"/>
          </a:xfrm>
        </p:grpSpPr>
        <p:sp>
          <p:nvSpPr>
            <p:cNvPr id="231" name="Прямоугольник 230"/>
            <p:cNvSpPr/>
            <p:nvPr/>
          </p:nvSpPr>
          <p:spPr>
            <a:xfrm>
              <a:off x="4953000" y="6022905"/>
              <a:ext cx="4941247" cy="328478"/>
            </a:xfrm>
            <a:prstGeom prst="rect">
              <a:avLst/>
            </a:prstGeom>
            <a:solidFill>
              <a:srgbClr val="D0403C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6BA42C"/>
                </a:solidFill>
              </a:endParaRPr>
            </a:p>
          </p:txBody>
        </p:sp>
        <p:sp>
          <p:nvSpPr>
            <p:cNvPr id="232" name="Прямоугольник 231"/>
            <p:cNvSpPr/>
            <p:nvPr/>
          </p:nvSpPr>
          <p:spPr>
            <a:xfrm>
              <a:off x="6329651" y="6020044"/>
              <a:ext cx="2187944" cy="33420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600" b="1" i="1" dirty="0" smtClean="0"/>
                <a:t>ОБЯЗАТЕЛЬНО</a:t>
              </a:r>
            </a:p>
          </p:txBody>
        </p:sp>
      </p:grpSp>
      <p:grpSp>
        <p:nvGrpSpPr>
          <p:cNvPr id="233" name="Группа 232"/>
          <p:cNvGrpSpPr/>
          <p:nvPr/>
        </p:nvGrpSpPr>
        <p:grpSpPr>
          <a:xfrm>
            <a:off x="-64411" y="6308850"/>
            <a:ext cx="2656648" cy="276999"/>
            <a:chOff x="-129480" y="6306408"/>
            <a:chExt cx="2656648" cy="276999"/>
          </a:xfrm>
        </p:grpSpPr>
        <p:sp>
          <p:nvSpPr>
            <p:cNvPr id="234" name="Прямоугольник 233"/>
            <p:cNvSpPr/>
            <p:nvPr/>
          </p:nvSpPr>
          <p:spPr>
            <a:xfrm>
              <a:off x="-49441" y="6326107"/>
              <a:ext cx="2496571" cy="2376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6BA42C"/>
                </a:solidFill>
              </a:endParaRPr>
            </a:p>
          </p:txBody>
        </p:sp>
        <p:sp>
          <p:nvSpPr>
            <p:cNvPr id="235" name="Прямоугольник 234"/>
            <p:cNvSpPr/>
            <p:nvPr/>
          </p:nvSpPr>
          <p:spPr>
            <a:xfrm>
              <a:off x="-129480" y="6306408"/>
              <a:ext cx="2656648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200" b="1" i="1" dirty="0"/>
                <a:t>На </a:t>
              </a:r>
              <a:r>
                <a:rPr lang="ru-RU" sz="1200" b="1" i="1" dirty="0" smtClean="0"/>
                <a:t>класс</a:t>
              </a:r>
              <a:endParaRPr lang="ru-RU" sz="1200" b="1" i="1" dirty="0"/>
            </a:p>
          </p:txBody>
        </p:sp>
      </p:grpSp>
      <p:grpSp>
        <p:nvGrpSpPr>
          <p:cNvPr id="236" name="Группа 235"/>
          <p:cNvGrpSpPr/>
          <p:nvPr/>
        </p:nvGrpSpPr>
        <p:grpSpPr>
          <a:xfrm>
            <a:off x="4951017" y="6308850"/>
            <a:ext cx="4943229" cy="276999"/>
            <a:chOff x="4951016" y="6308850"/>
            <a:chExt cx="4943229" cy="276999"/>
          </a:xfrm>
        </p:grpSpPr>
        <p:sp>
          <p:nvSpPr>
            <p:cNvPr id="237" name="Прямоугольник 236"/>
            <p:cNvSpPr/>
            <p:nvPr/>
          </p:nvSpPr>
          <p:spPr>
            <a:xfrm>
              <a:off x="4951016" y="6328549"/>
              <a:ext cx="4943229" cy="2376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6BA42C"/>
                </a:solidFill>
              </a:endParaRPr>
            </a:p>
          </p:txBody>
        </p:sp>
        <p:sp>
          <p:nvSpPr>
            <p:cNvPr id="238" name="Прямоугольник 237"/>
            <p:cNvSpPr/>
            <p:nvPr/>
          </p:nvSpPr>
          <p:spPr>
            <a:xfrm>
              <a:off x="6817805" y="6308850"/>
              <a:ext cx="1209650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1200" b="1" i="1" dirty="0" smtClean="0"/>
                <a:t>На 1 комплект</a:t>
              </a:r>
            </a:p>
          </p:txBody>
        </p:sp>
      </p:grpSp>
      <p:grpSp>
        <p:nvGrpSpPr>
          <p:cNvPr id="239" name="Группа 238"/>
          <p:cNvGrpSpPr/>
          <p:nvPr/>
        </p:nvGrpSpPr>
        <p:grpSpPr>
          <a:xfrm>
            <a:off x="2406414" y="6308850"/>
            <a:ext cx="2656648" cy="276999"/>
            <a:chOff x="2440282" y="6309824"/>
            <a:chExt cx="2656648" cy="276999"/>
          </a:xfrm>
        </p:grpSpPr>
        <p:sp>
          <p:nvSpPr>
            <p:cNvPr id="240" name="Прямоугольник 239"/>
            <p:cNvSpPr/>
            <p:nvPr/>
          </p:nvSpPr>
          <p:spPr>
            <a:xfrm>
              <a:off x="2548426" y="6329102"/>
              <a:ext cx="2440360" cy="2384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6BA42C"/>
                </a:solidFill>
              </a:endParaRPr>
            </a:p>
          </p:txBody>
        </p:sp>
        <p:sp>
          <p:nvSpPr>
            <p:cNvPr id="241" name="Прямоугольник 240"/>
            <p:cNvSpPr/>
            <p:nvPr/>
          </p:nvSpPr>
          <p:spPr>
            <a:xfrm>
              <a:off x="2440282" y="6309824"/>
              <a:ext cx="2656648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200" b="1" i="1" dirty="0"/>
                <a:t>На 1 комплект</a:t>
              </a:r>
            </a:p>
          </p:txBody>
        </p:sp>
      </p:grpSp>
      <p:pic>
        <p:nvPicPr>
          <p:cNvPr id="91" name="Объект 3"/>
          <p:cNvPicPr>
            <a:picLocks noGrp="1" noChangeAspect="1"/>
          </p:cNvPicPr>
          <p:nvPr>
            <p:ph sz="half" idx="4294967295"/>
          </p:nvPr>
        </p:nvPicPr>
        <p:blipFill>
          <a:blip r:embed="rId1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72958" y="3778993"/>
            <a:ext cx="1305252" cy="1319107"/>
          </a:xfrm>
          <a:prstGeom prst="rect">
            <a:avLst/>
          </a:prstGeom>
          <a:ln>
            <a:noFill/>
          </a:ln>
          <a:effectLst>
            <a:outerShdw blurRad="1397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92" name="Рисунок 91"/>
          <p:cNvPicPr>
            <a:picLocks noChangeAspect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95150" y="3931585"/>
            <a:ext cx="1107426" cy="1107426"/>
          </a:xfrm>
          <a:prstGeom prst="rect">
            <a:avLst/>
          </a:prstGeom>
          <a:ln>
            <a:noFill/>
          </a:ln>
          <a:effectLst>
            <a:outerShdw blurRad="139700" dist="38100" dir="10800000" algn="r" rotWithShape="0">
              <a:prstClr val="black">
                <a:alpha val="40000"/>
              </a:prstClr>
            </a:outerShdw>
          </a:effectLst>
        </p:spPr>
      </p:pic>
      <p:grpSp>
        <p:nvGrpSpPr>
          <p:cNvPr id="5" name="Группа 4"/>
          <p:cNvGrpSpPr/>
          <p:nvPr/>
        </p:nvGrpSpPr>
        <p:grpSpPr>
          <a:xfrm>
            <a:off x="7580478" y="3950459"/>
            <a:ext cx="356179" cy="307777"/>
            <a:chOff x="8161416" y="4010912"/>
            <a:chExt cx="356179" cy="307777"/>
          </a:xfrm>
        </p:grpSpPr>
        <p:sp>
          <p:nvSpPr>
            <p:cNvPr id="219" name="Овал 218"/>
            <p:cNvSpPr/>
            <p:nvPr/>
          </p:nvSpPr>
          <p:spPr>
            <a:xfrm>
              <a:off x="8196818" y="4020785"/>
              <a:ext cx="288032" cy="288032"/>
            </a:xfrm>
            <a:prstGeom prst="ellipse">
              <a:avLst/>
            </a:prstGeom>
            <a:ln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220" name="Прямоугольник 219"/>
            <p:cNvSpPr/>
            <p:nvPr/>
          </p:nvSpPr>
          <p:spPr>
            <a:xfrm>
              <a:off x="8161416" y="4010912"/>
              <a:ext cx="356179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12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42529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Рисунок 12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89" t="4255" r="20251" b="2926"/>
          <a:stretch/>
        </p:blipFill>
        <p:spPr>
          <a:xfrm rot="16200000">
            <a:off x="6014109" y="4328096"/>
            <a:ext cx="329626" cy="2212301"/>
          </a:xfrm>
          <a:prstGeom prst="rect">
            <a:avLst/>
          </a:prstGeom>
        </p:spPr>
      </p:pic>
      <p:pic>
        <p:nvPicPr>
          <p:cNvPr id="98" name="Picture 2" descr="C:\Users\nagaytsev\Downloads\PS-212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6623" y="4169857"/>
            <a:ext cx="2287634" cy="767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5"/>
          <a:srcRect r="9284"/>
          <a:stretch/>
        </p:blipFill>
        <p:spPr>
          <a:xfrm>
            <a:off x="8577789" y="4738498"/>
            <a:ext cx="1304640" cy="1116876"/>
          </a:xfrm>
          <a:prstGeom prst="rect">
            <a:avLst/>
          </a:prstGeom>
        </p:spPr>
      </p:pic>
      <p:pic>
        <p:nvPicPr>
          <p:cNvPr id="148" name="Рисунок 14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13" t="12540" r="14669" b="17535"/>
          <a:stretch/>
        </p:blipFill>
        <p:spPr>
          <a:xfrm>
            <a:off x="7878792" y="4095415"/>
            <a:ext cx="288032" cy="260158"/>
          </a:xfrm>
          <a:prstGeom prst="rect">
            <a:avLst/>
          </a:prstGeom>
        </p:spPr>
      </p:pic>
      <p:sp>
        <p:nvSpPr>
          <p:cNvPr id="18" name="Прямоугольник 17"/>
          <p:cNvSpPr/>
          <p:nvPr/>
        </p:nvSpPr>
        <p:spPr>
          <a:xfrm>
            <a:off x="0" y="-9656"/>
            <a:ext cx="9906000" cy="540608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" name="Picture 3" descr="Z:\@МАРКЕТИНГ\Поставщики\PASCO\Графика\2018 New Products Images\PASCO Logos\PASCO\pasco_logo_2017_white.pn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39" b="20426"/>
          <a:stretch/>
        </p:blipFill>
        <p:spPr bwMode="auto">
          <a:xfrm>
            <a:off x="7819701" y="-27384"/>
            <a:ext cx="2214763" cy="576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Прямоугольник 20"/>
          <p:cNvSpPr/>
          <p:nvPr/>
        </p:nvSpPr>
        <p:spPr>
          <a:xfrm>
            <a:off x="201000" y="75982"/>
            <a:ext cx="75571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/>
            <a:r>
              <a:rPr lang="ru-RU" b="1" dirty="0">
                <a:solidFill>
                  <a:schemeClr val="bg1"/>
                </a:solidFill>
              </a:rPr>
              <a:t>Комплект датчиков по химии для у</a:t>
            </a:r>
            <a:r>
              <a:rPr lang="ru-RU" b="1" dirty="0" smtClean="0">
                <a:solidFill>
                  <a:schemeClr val="bg1"/>
                </a:solidFill>
              </a:rPr>
              <a:t>чителя</a:t>
            </a:r>
            <a:endParaRPr lang="ru-RU" b="1" dirty="0">
              <a:solidFill>
                <a:schemeClr val="bg1"/>
              </a:solidFill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6893601" y="655987"/>
            <a:ext cx="3795361" cy="1470804"/>
            <a:chOff x="6103756" y="742853"/>
            <a:chExt cx="3875453" cy="1470804"/>
          </a:xfrm>
        </p:grpSpPr>
        <p:sp>
          <p:nvSpPr>
            <p:cNvPr id="60" name="Прямоугольник 59"/>
            <p:cNvSpPr/>
            <p:nvPr/>
          </p:nvSpPr>
          <p:spPr>
            <a:xfrm>
              <a:off x="6103756" y="1590018"/>
              <a:ext cx="2695227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dirty="0" smtClean="0"/>
                <a:t>Код для заказа: </a:t>
              </a:r>
              <a:r>
                <a:rPr lang="ru-RU" sz="1400" dirty="0"/>
                <a:t>601290</a:t>
              </a:r>
              <a:endParaRPr lang="ru-RU" sz="1400" dirty="0" smtClean="0"/>
            </a:p>
          </p:txBody>
        </p:sp>
        <p:sp>
          <p:nvSpPr>
            <p:cNvPr id="61" name="Прямоугольник 60"/>
            <p:cNvSpPr/>
            <p:nvPr/>
          </p:nvSpPr>
          <p:spPr>
            <a:xfrm>
              <a:off x="6103756" y="1905880"/>
              <a:ext cx="18003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hlinkClick r:id="rId8"/>
                </a:rPr>
                <a:t>Комплект на сайте</a:t>
              </a:r>
              <a:endParaRPr lang="ru-RU" sz="1400" b="1" dirty="0" smtClean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45" name="Прямоугольник 44"/>
            <p:cNvSpPr/>
            <p:nvPr/>
          </p:nvSpPr>
          <p:spPr>
            <a:xfrm>
              <a:off x="6103756" y="742853"/>
              <a:ext cx="3875453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dirty="0"/>
                <a:t>Датчиков:</a:t>
              </a:r>
              <a:r>
                <a:rPr lang="ru-RU" sz="1400" dirty="0"/>
                <a:t> </a:t>
              </a:r>
              <a:r>
                <a:rPr lang="ru-RU" sz="1400" dirty="0" smtClean="0"/>
                <a:t>13   </a:t>
              </a:r>
              <a:endParaRPr lang="ru-RU" sz="1400" dirty="0"/>
            </a:p>
          </p:txBody>
        </p:sp>
        <p:sp>
          <p:nvSpPr>
            <p:cNvPr id="64" name="Прямоугольник 63"/>
            <p:cNvSpPr/>
            <p:nvPr/>
          </p:nvSpPr>
          <p:spPr>
            <a:xfrm>
              <a:off x="6103756" y="1058714"/>
              <a:ext cx="387545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dirty="0" smtClean="0"/>
                <a:t>Лабораторных и проектно-</a:t>
              </a:r>
            </a:p>
            <a:p>
              <a:r>
                <a:rPr lang="ru-RU" sz="1400" b="1" dirty="0" smtClean="0"/>
                <a:t>исследовательских работ: </a:t>
              </a:r>
              <a:r>
                <a:rPr lang="ru-RU" sz="1400" dirty="0" smtClean="0"/>
                <a:t>48</a:t>
              </a:r>
              <a:endParaRPr lang="ru-RU" sz="1400" dirty="0"/>
            </a:p>
          </p:txBody>
        </p:sp>
      </p:grpSp>
      <p:graphicFrame>
        <p:nvGraphicFramePr>
          <p:cNvPr id="74" name="Таблица 7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6107045"/>
              </p:ext>
            </p:extLst>
          </p:nvPr>
        </p:nvGraphicFramePr>
        <p:xfrm>
          <a:off x="201001" y="733998"/>
          <a:ext cx="6572048" cy="31127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6000"/>
                <a:gridCol w="574404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120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50058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Состав комплекта</a:t>
                      </a:r>
                    </a:p>
                  </a:txBody>
                  <a:tcPr marL="7214" marR="7214" marT="7214" marB="0" anchor="ctr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1" u="none" strike="noStrike" kern="1200" dirty="0" smtClean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7214" marR="7214" marT="7214" marB="0" anchor="ctr">
                    <a:solidFill>
                      <a:srgbClr val="6CA62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Кол-во</a:t>
                      </a:r>
                    </a:p>
                  </a:txBody>
                  <a:tcPr marL="7214" marR="7214" marT="7214" marB="0" anchor="ctr">
                    <a:solidFill>
                      <a:schemeClr val="accent4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7201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Цифровой датчик силы тока и напряжения PASCO</a:t>
                      </a:r>
                      <a:endParaRPr lang="ru-RU" sz="12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7201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Цифровой высокоскоростной счетчик капель PASCO</a:t>
                      </a:r>
                      <a:endParaRPr 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7201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Цифровой датчик измерения концентрации кислорода PASCO</a:t>
                      </a:r>
                      <a:endParaRPr lang="ru-RU" sz="12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93034630"/>
                  </a:ext>
                </a:extLst>
              </a:tr>
              <a:tr h="17201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Цифровой датчик </a:t>
                      </a:r>
                      <a:r>
                        <a:rPr lang="ru-RU" sz="120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термопарный</a:t>
                      </a:r>
                      <a:r>
                        <a:rPr lang="ru-RU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(-200 - +1000) PASCO</a:t>
                      </a:r>
                      <a:endParaRPr 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7201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Цифровой датчик температуры </a:t>
                      </a:r>
                      <a:r>
                        <a:rPr 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PASCO</a:t>
                      </a:r>
                      <a:endParaRPr 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7201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Беспроводной цифровой датчик давления PASCO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34403154"/>
                  </a:ext>
                </a:extLst>
              </a:tr>
              <a:tr h="17201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Беспроводной цифровой датчик </a:t>
                      </a:r>
                      <a:r>
                        <a:rPr lang="ru-RU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pH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PASCO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6110090"/>
                  </a:ext>
                </a:extLst>
              </a:tr>
              <a:tr h="170236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Беспроводной цифровой датчик углекислого газа PASCO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98138465"/>
                  </a:ext>
                </a:extLst>
              </a:tr>
              <a:tr h="170236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Беспроводной цифровой датчик удельной проводимости PASCO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70236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Беспроводной цифровой датчик колориметр/</a:t>
                      </a:r>
                      <a:r>
                        <a:rPr lang="ru-RU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турбидиметр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PASCO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70236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Зонд для датчика температуры высокочувствительный (-30 - +105) (3 шт.)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70236"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Электрод </a:t>
                      </a:r>
                      <a:r>
                        <a:rPr lang="ru-RU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окислительно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-восстановительный </a:t>
                      </a:r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PASCO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70236"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Адаптер </a:t>
                      </a:r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USB-Bluetooth 4.0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3732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Методические пособия "56 готовых лабораторных работ по курсу Естественного-научного цикла" PASCO CD диск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05" name="Прямоугольник 104"/>
          <p:cNvSpPr/>
          <p:nvPr/>
        </p:nvSpPr>
        <p:spPr>
          <a:xfrm>
            <a:off x="4974348" y="6556475"/>
            <a:ext cx="489656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200" b="1" i="1" dirty="0"/>
              <a:t>Интерфейс </a:t>
            </a:r>
            <a:r>
              <a:rPr lang="en-US" sz="1200" b="1" i="1" dirty="0" err="1"/>
              <a:t>AirLink</a:t>
            </a:r>
            <a:r>
              <a:rPr lang="ru-RU" sz="1200" b="1" i="1" dirty="0"/>
              <a:t> </a:t>
            </a:r>
            <a:r>
              <a:rPr lang="ru-RU" sz="1200" b="1" i="1" dirty="0" smtClean="0"/>
              <a:t>(</a:t>
            </a:r>
            <a:r>
              <a:rPr lang="ru-RU" sz="1200" b="1" i="1" dirty="0"/>
              <a:t>2 шт.) или </a:t>
            </a:r>
            <a:r>
              <a:rPr lang="en-US" sz="1200" b="1" i="1" dirty="0" err="1"/>
              <a:t>SPARKlink</a:t>
            </a:r>
            <a:r>
              <a:rPr lang="en-US" sz="1200" b="1" i="1" dirty="0"/>
              <a:t> Air </a:t>
            </a:r>
            <a:r>
              <a:rPr lang="ru-RU" sz="1200" b="1" i="1" dirty="0"/>
              <a:t>(1 шт.)</a:t>
            </a:r>
          </a:p>
        </p:txBody>
      </p:sp>
      <p:sp>
        <p:nvSpPr>
          <p:cNvPr id="106" name="Прямоугольник 105"/>
          <p:cNvSpPr/>
          <p:nvPr/>
        </p:nvSpPr>
        <p:spPr>
          <a:xfrm>
            <a:off x="17585" y="6556475"/>
            <a:ext cx="249265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i="1" dirty="0" smtClean="0"/>
              <a:t>1 комплект</a:t>
            </a:r>
            <a:endParaRPr lang="ru-RU" sz="1200" b="1" i="1" dirty="0"/>
          </a:p>
        </p:txBody>
      </p:sp>
      <p:sp>
        <p:nvSpPr>
          <p:cNvPr id="107" name="Прямоугольник 106"/>
          <p:cNvSpPr/>
          <p:nvPr/>
        </p:nvSpPr>
        <p:spPr>
          <a:xfrm>
            <a:off x="2472906" y="6556475"/>
            <a:ext cx="252366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b="1" i="1" dirty="0" smtClean="0"/>
              <a:t>1 </a:t>
            </a:r>
            <a:r>
              <a:rPr lang="ru-RU" sz="1200" b="1" i="1" dirty="0" smtClean="0"/>
              <a:t>кейс для хранения, малый</a:t>
            </a:r>
            <a:endParaRPr lang="ru-RU" sz="1200" b="1" i="1" dirty="0"/>
          </a:p>
        </p:txBody>
      </p:sp>
      <p:grpSp>
        <p:nvGrpSpPr>
          <p:cNvPr id="108" name="Группа 107"/>
          <p:cNvGrpSpPr/>
          <p:nvPr/>
        </p:nvGrpSpPr>
        <p:grpSpPr>
          <a:xfrm>
            <a:off x="14164" y="6015690"/>
            <a:ext cx="4943285" cy="338554"/>
            <a:chOff x="14164" y="6015690"/>
            <a:chExt cx="4943285" cy="338554"/>
          </a:xfrm>
        </p:grpSpPr>
        <p:sp>
          <p:nvSpPr>
            <p:cNvPr id="109" name="Прямоугольник 108"/>
            <p:cNvSpPr/>
            <p:nvPr/>
          </p:nvSpPr>
          <p:spPr>
            <a:xfrm>
              <a:off x="14164" y="6018128"/>
              <a:ext cx="4943285" cy="333678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6BA42C"/>
                </a:solidFill>
              </a:endParaRPr>
            </a:p>
          </p:txBody>
        </p:sp>
        <p:sp>
          <p:nvSpPr>
            <p:cNvPr id="110" name="Прямоугольник 109"/>
            <p:cNvSpPr/>
            <p:nvPr/>
          </p:nvSpPr>
          <p:spPr>
            <a:xfrm>
              <a:off x="1160599" y="6015690"/>
              <a:ext cx="2650415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600" b="1" i="1" dirty="0" smtClean="0">
                  <a:solidFill>
                    <a:schemeClr val="bg1"/>
                  </a:solidFill>
                </a:rPr>
                <a:t>РЕКОМЕНДУЕТСЯ</a:t>
              </a:r>
            </a:p>
          </p:txBody>
        </p:sp>
      </p:grpSp>
      <p:grpSp>
        <p:nvGrpSpPr>
          <p:cNvPr id="111" name="Группа 110"/>
          <p:cNvGrpSpPr/>
          <p:nvPr/>
        </p:nvGrpSpPr>
        <p:grpSpPr>
          <a:xfrm>
            <a:off x="4953000" y="6020044"/>
            <a:ext cx="4941247" cy="334200"/>
            <a:chOff x="4953000" y="6020044"/>
            <a:chExt cx="4941247" cy="334200"/>
          </a:xfrm>
        </p:grpSpPr>
        <p:sp>
          <p:nvSpPr>
            <p:cNvPr id="112" name="Прямоугольник 111"/>
            <p:cNvSpPr/>
            <p:nvPr/>
          </p:nvSpPr>
          <p:spPr>
            <a:xfrm>
              <a:off x="4953000" y="6022905"/>
              <a:ext cx="4941247" cy="328478"/>
            </a:xfrm>
            <a:prstGeom prst="rect">
              <a:avLst/>
            </a:prstGeom>
            <a:solidFill>
              <a:srgbClr val="D0403C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6BA42C"/>
                </a:solidFill>
              </a:endParaRPr>
            </a:p>
          </p:txBody>
        </p:sp>
        <p:sp>
          <p:nvSpPr>
            <p:cNvPr id="113" name="Прямоугольник 112"/>
            <p:cNvSpPr/>
            <p:nvPr/>
          </p:nvSpPr>
          <p:spPr>
            <a:xfrm>
              <a:off x="6329651" y="6020044"/>
              <a:ext cx="2187944" cy="33420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600" b="1" i="1" dirty="0" smtClean="0"/>
                <a:t>ОБЯЗАТЕЛЬНО</a:t>
              </a:r>
            </a:p>
          </p:txBody>
        </p:sp>
      </p:grpSp>
      <p:grpSp>
        <p:nvGrpSpPr>
          <p:cNvPr id="114" name="Группа 113"/>
          <p:cNvGrpSpPr/>
          <p:nvPr/>
        </p:nvGrpSpPr>
        <p:grpSpPr>
          <a:xfrm>
            <a:off x="-64411" y="6308850"/>
            <a:ext cx="2656648" cy="276999"/>
            <a:chOff x="-129480" y="6306408"/>
            <a:chExt cx="2656648" cy="276999"/>
          </a:xfrm>
        </p:grpSpPr>
        <p:sp>
          <p:nvSpPr>
            <p:cNvPr id="115" name="Прямоугольник 114"/>
            <p:cNvSpPr/>
            <p:nvPr/>
          </p:nvSpPr>
          <p:spPr>
            <a:xfrm>
              <a:off x="-49441" y="6326107"/>
              <a:ext cx="2496571" cy="2376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6BA42C"/>
                </a:solidFill>
              </a:endParaRPr>
            </a:p>
          </p:txBody>
        </p:sp>
        <p:sp>
          <p:nvSpPr>
            <p:cNvPr id="116" name="Прямоугольник 115"/>
            <p:cNvSpPr/>
            <p:nvPr/>
          </p:nvSpPr>
          <p:spPr>
            <a:xfrm>
              <a:off x="-129480" y="6306408"/>
              <a:ext cx="2656648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200" b="1" i="1" dirty="0"/>
                <a:t>На </a:t>
              </a:r>
              <a:r>
                <a:rPr lang="ru-RU" sz="1200" b="1" i="1" dirty="0" smtClean="0"/>
                <a:t>класс</a:t>
              </a:r>
              <a:endParaRPr lang="ru-RU" sz="1200" b="1" i="1" dirty="0"/>
            </a:p>
          </p:txBody>
        </p:sp>
      </p:grpSp>
      <p:grpSp>
        <p:nvGrpSpPr>
          <p:cNvPr id="117" name="Группа 116"/>
          <p:cNvGrpSpPr/>
          <p:nvPr/>
        </p:nvGrpSpPr>
        <p:grpSpPr>
          <a:xfrm>
            <a:off x="4951017" y="6308850"/>
            <a:ext cx="4943229" cy="276999"/>
            <a:chOff x="4951016" y="6308850"/>
            <a:chExt cx="4943229" cy="276999"/>
          </a:xfrm>
        </p:grpSpPr>
        <p:sp>
          <p:nvSpPr>
            <p:cNvPr id="118" name="Прямоугольник 117"/>
            <p:cNvSpPr/>
            <p:nvPr/>
          </p:nvSpPr>
          <p:spPr>
            <a:xfrm>
              <a:off x="4951016" y="6328549"/>
              <a:ext cx="4943229" cy="2376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6BA42C"/>
                </a:solidFill>
              </a:endParaRPr>
            </a:p>
          </p:txBody>
        </p:sp>
        <p:sp>
          <p:nvSpPr>
            <p:cNvPr id="119" name="Прямоугольник 118"/>
            <p:cNvSpPr/>
            <p:nvPr/>
          </p:nvSpPr>
          <p:spPr>
            <a:xfrm>
              <a:off x="6817805" y="6308850"/>
              <a:ext cx="1209650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1200" b="1" i="1" dirty="0" smtClean="0"/>
                <a:t>На 1 комплект</a:t>
              </a:r>
            </a:p>
          </p:txBody>
        </p:sp>
      </p:grpSp>
      <p:grpSp>
        <p:nvGrpSpPr>
          <p:cNvPr id="120" name="Группа 119"/>
          <p:cNvGrpSpPr/>
          <p:nvPr/>
        </p:nvGrpSpPr>
        <p:grpSpPr>
          <a:xfrm>
            <a:off x="2406414" y="6308850"/>
            <a:ext cx="2656648" cy="276999"/>
            <a:chOff x="2440282" y="6309824"/>
            <a:chExt cx="2656648" cy="276999"/>
          </a:xfrm>
        </p:grpSpPr>
        <p:sp>
          <p:nvSpPr>
            <p:cNvPr id="121" name="Прямоугольник 120"/>
            <p:cNvSpPr/>
            <p:nvPr/>
          </p:nvSpPr>
          <p:spPr>
            <a:xfrm>
              <a:off x="2548426" y="6329102"/>
              <a:ext cx="2440360" cy="2384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6BA42C"/>
                </a:solidFill>
              </a:endParaRPr>
            </a:p>
          </p:txBody>
        </p:sp>
        <p:sp>
          <p:nvSpPr>
            <p:cNvPr id="122" name="Прямоугольник 121"/>
            <p:cNvSpPr/>
            <p:nvPr/>
          </p:nvSpPr>
          <p:spPr>
            <a:xfrm>
              <a:off x="2440282" y="6309824"/>
              <a:ext cx="2656648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200" b="1" i="1" dirty="0"/>
                <a:t>На 1 комплект</a:t>
              </a:r>
            </a:p>
          </p:txBody>
        </p:sp>
      </p:grpSp>
      <p:pic>
        <p:nvPicPr>
          <p:cNvPr id="153" name="Рисунок 15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89" t="4255" r="20251" b="2926"/>
          <a:stretch/>
        </p:blipFill>
        <p:spPr>
          <a:xfrm rot="16200000">
            <a:off x="6223702" y="4702690"/>
            <a:ext cx="329626" cy="2212301"/>
          </a:xfrm>
          <a:prstGeom prst="rect">
            <a:avLst/>
          </a:prstGeom>
        </p:spPr>
      </p:pic>
      <p:pic>
        <p:nvPicPr>
          <p:cNvPr id="154" name="Рисунок 153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6" t="7698" r="7249" b="15151"/>
          <a:stretch/>
        </p:blipFill>
        <p:spPr>
          <a:xfrm>
            <a:off x="2998689" y="5166460"/>
            <a:ext cx="2145152" cy="819894"/>
          </a:xfrm>
          <a:prstGeom prst="rect">
            <a:avLst/>
          </a:prstGeom>
        </p:spPr>
      </p:pic>
      <p:pic>
        <p:nvPicPr>
          <p:cNvPr id="155" name="Рисунок 154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92" t="7191" r="10000" b="19171"/>
          <a:stretch/>
        </p:blipFill>
        <p:spPr>
          <a:xfrm>
            <a:off x="7574920" y="4683027"/>
            <a:ext cx="932977" cy="1028954"/>
          </a:xfrm>
          <a:prstGeom prst="rect">
            <a:avLst/>
          </a:prstGeom>
        </p:spPr>
      </p:pic>
      <p:pic>
        <p:nvPicPr>
          <p:cNvPr id="156" name="Рисунок 155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41" t="3210" r="23524" b="2098"/>
          <a:stretch/>
        </p:blipFill>
        <p:spPr>
          <a:xfrm rot="16200000">
            <a:off x="6422855" y="3454841"/>
            <a:ext cx="319244" cy="1600393"/>
          </a:xfrm>
          <a:prstGeom prst="rect">
            <a:avLst/>
          </a:prstGeom>
        </p:spPr>
      </p:pic>
      <p:pic>
        <p:nvPicPr>
          <p:cNvPr id="157" name="Рисунок 156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13" r="7025"/>
          <a:stretch/>
        </p:blipFill>
        <p:spPr>
          <a:xfrm>
            <a:off x="5145118" y="4516077"/>
            <a:ext cx="1808797" cy="539988"/>
          </a:xfrm>
          <a:prstGeom prst="rect">
            <a:avLst/>
          </a:prstGeom>
        </p:spPr>
      </p:pic>
      <p:pic>
        <p:nvPicPr>
          <p:cNvPr id="193" name="Рисунок 192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35" t="11062" r="24129" b="6101"/>
          <a:stretch/>
        </p:blipFill>
        <p:spPr>
          <a:xfrm rot="16200000">
            <a:off x="509396" y="4930457"/>
            <a:ext cx="747501" cy="1364293"/>
          </a:xfrm>
          <a:prstGeom prst="rect">
            <a:avLst/>
          </a:prstGeom>
        </p:spPr>
      </p:pic>
      <p:pic>
        <p:nvPicPr>
          <p:cNvPr id="205" name="Рисунок 204"/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12" b="26057"/>
          <a:stretch/>
        </p:blipFill>
        <p:spPr>
          <a:xfrm rot="10800000">
            <a:off x="7114494" y="2436872"/>
            <a:ext cx="266676" cy="1457281"/>
          </a:xfrm>
          <a:prstGeom prst="rect">
            <a:avLst/>
          </a:prstGeom>
        </p:spPr>
      </p:pic>
      <p:grpSp>
        <p:nvGrpSpPr>
          <p:cNvPr id="206" name="Группа 205"/>
          <p:cNvGrpSpPr/>
          <p:nvPr/>
        </p:nvGrpSpPr>
        <p:grpSpPr>
          <a:xfrm rot="16200000">
            <a:off x="1802628" y="4034624"/>
            <a:ext cx="925757" cy="1082233"/>
            <a:chOff x="4109343" y="4966955"/>
            <a:chExt cx="1096158" cy="1281435"/>
          </a:xfrm>
        </p:grpSpPr>
        <p:pic>
          <p:nvPicPr>
            <p:cNvPr id="223" name="Рисунок 222"/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09343" y="4966955"/>
              <a:ext cx="520665" cy="1281435"/>
            </a:xfrm>
            <a:prstGeom prst="rect">
              <a:avLst/>
            </a:prstGeom>
          </p:spPr>
        </p:pic>
        <p:pic>
          <p:nvPicPr>
            <p:cNvPr id="224" name="Рисунок 223"/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33738" y="5163491"/>
              <a:ext cx="471763" cy="1068773"/>
            </a:xfrm>
            <a:prstGeom prst="rect">
              <a:avLst/>
            </a:prstGeom>
          </p:spPr>
        </p:pic>
      </p:grpSp>
      <p:pic>
        <p:nvPicPr>
          <p:cNvPr id="221" name="Рисунок 220"/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98" t="4019" b="14086"/>
          <a:stretch/>
        </p:blipFill>
        <p:spPr>
          <a:xfrm rot="16200000" flipH="1">
            <a:off x="333469" y="3860747"/>
            <a:ext cx="960648" cy="1429987"/>
          </a:xfrm>
          <a:prstGeom prst="rect">
            <a:avLst/>
          </a:prstGeom>
        </p:spPr>
      </p:pic>
      <p:pic>
        <p:nvPicPr>
          <p:cNvPr id="222" name="Рисунок 221"/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96" t="7019" r="6217" b="3201"/>
          <a:stretch/>
        </p:blipFill>
        <p:spPr>
          <a:xfrm rot="16200000">
            <a:off x="1914970" y="5008346"/>
            <a:ext cx="785548" cy="1170468"/>
          </a:xfrm>
          <a:prstGeom prst="rect">
            <a:avLst/>
          </a:prstGeom>
        </p:spPr>
      </p:pic>
      <p:grpSp>
        <p:nvGrpSpPr>
          <p:cNvPr id="85" name="Группа 84"/>
          <p:cNvGrpSpPr/>
          <p:nvPr/>
        </p:nvGrpSpPr>
        <p:grpSpPr>
          <a:xfrm>
            <a:off x="2182787" y="4282773"/>
            <a:ext cx="288032" cy="307777"/>
            <a:chOff x="2777940" y="3116823"/>
            <a:chExt cx="288032" cy="307777"/>
          </a:xfrm>
        </p:grpSpPr>
        <p:sp>
          <p:nvSpPr>
            <p:cNvPr id="86" name="Овал 85"/>
            <p:cNvSpPr/>
            <p:nvPr/>
          </p:nvSpPr>
          <p:spPr>
            <a:xfrm>
              <a:off x="2777940" y="3126695"/>
              <a:ext cx="288032" cy="288032"/>
            </a:xfrm>
            <a:prstGeom prst="ellipse">
              <a:avLst/>
            </a:prstGeom>
            <a:ln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87" name="Прямоугольник 86"/>
            <p:cNvSpPr/>
            <p:nvPr/>
          </p:nvSpPr>
          <p:spPr>
            <a:xfrm>
              <a:off x="2777941" y="3116823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25" name="Группа 224"/>
          <p:cNvGrpSpPr/>
          <p:nvPr/>
        </p:nvGrpSpPr>
        <p:grpSpPr>
          <a:xfrm>
            <a:off x="589035" y="4282773"/>
            <a:ext cx="288032" cy="307777"/>
            <a:chOff x="2777940" y="3116823"/>
            <a:chExt cx="288032" cy="307777"/>
          </a:xfrm>
        </p:grpSpPr>
        <p:sp>
          <p:nvSpPr>
            <p:cNvPr id="226" name="Овал 225"/>
            <p:cNvSpPr/>
            <p:nvPr/>
          </p:nvSpPr>
          <p:spPr>
            <a:xfrm>
              <a:off x="2777940" y="3126695"/>
              <a:ext cx="288032" cy="288032"/>
            </a:xfrm>
            <a:prstGeom prst="ellipse">
              <a:avLst/>
            </a:prstGeom>
            <a:ln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227" name="Прямоугольник 226"/>
            <p:cNvSpPr/>
            <p:nvPr/>
          </p:nvSpPr>
          <p:spPr>
            <a:xfrm>
              <a:off x="2777941" y="3116823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28" name="Группа 227"/>
          <p:cNvGrpSpPr/>
          <p:nvPr/>
        </p:nvGrpSpPr>
        <p:grpSpPr>
          <a:xfrm>
            <a:off x="589035" y="5010186"/>
            <a:ext cx="288032" cy="307777"/>
            <a:chOff x="2777940" y="3116823"/>
            <a:chExt cx="288032" cy="307777"/>
          </a:xfrm>
        </p:grpSpPr>
        <p:sp>
          <p:nvSpPr>
            <p:cNvPr id="229" name="Овал 228"/>
            <p:cNvSpPr/>
            <p:nvPr/>
          </p:nvSpPr>
          <p:spPr>
            <a:xfrm>
              <a:off x="2777940" y="3126695"/>
              <a:ext cx="288032" cy="288032"/>
            </a:xfrm>
            <a:prstGeom prst="ellipse">
              <a:avLst/>
            </a:prstGeom>
            <a:ln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230" name="Прямоугольник 229"/>
            <p:cNvSpPr/>
            <p:nvPr/>
          </p:nvSpPr>
          <p:spPr>
            <a:xfrm>
              <a:off x="2777941" y="3116823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31" name="Группа 230"/>
          <p:cNvGrpSpPr/>
          <p:nvPr/>
        </p:nvGrpSpPr>
        <p:grpSpPr>
          <a:xfrm>
            <a:off x="2182787" y="5183911"/>
            <a:ext cx="288032" cy="307777"/>
            <a:chOff x="2777940" y="3116823"/>
            <a:chExt cx="288032" cy="307777"/>
          </a:xfrm>
        </p:grpSpPr>
        <p:sp>
          <p:nvSpPr>
            <p:cNvPr id="232" name="Овал 231"/>
            <p:cNvSpPr/>
            <p:nvPr/>
          </p:nvSpPr>
          <p:spPr>
            <a:xfrm>
              <a:off x="2777940" y="3126695"/>
              <a:ext cx="288032" cy="288032"/>
            </a:xfrm>
            <a:prstGeom prst="ellipse">
              <a:avLst/>
            </a:prstGeom>
            <a:ln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233" name="Прямоугольник 232"/>
            <p:cNvSpPr/>
            <p:nvPr/>
          </p:nvSpPr>
          <p:spPr>
            <a:xfrm>
              <a:off x="2777941" y="3116823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34" name="Группа 233"/>
          <p:cNvGrpSpPr/>
          <p:nvPr/>
        </p:nvGrpSpPr>
        <p:grpSpPr>
          <a:xfrm>
            <a:off x="3542672" y="4284686"/>
            <a:ext cx="288032" cy="307777"/>
            <a:chOff x="2777940" y="3116823"/>
            <a:chExt cx="288032" cy="307777"/>
          </a:xfrm>
        </p:grpSpPr>
        <p:sp>
          <p:nvSpPr>
            <p:cNvPr id="235" name="Овал 234"/>
            <p:cNvSpPr/>
            <p:nvPr/>
          </p:nvSpPr>
          <p:spPr>
            <a:xfrm>
              <a:off x="2777940" y="3126695"/>
              <a:ext cx="288032" cy="288032"/>
            </a:xfrm>
            <a:prstGeom prst="ellipse">
              <a:avLst/>
            </a:prstGeom>
            <a:ln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236" name="Прямоугольник 235"/>
            <p:cNvSpPr/>
            <p:nvPr/>
          </p:nvSpPr>
          <p:spPr>
            <a:xfrm>
              <a:off x="2777941" y="3116823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0" name="Группа 69"/>
          <p:cNvGrpSpPr/>
          <p:nvPr/>
        </p:nvGrpSpPr>
        <p:grpSpPr>
          <a:xfrm>
            <a:off x="4071265" y="5183911"/>
            <a:ext cx="288032" cy="307777"/>
            <a:chOff x="2775105" y="3261322"/>
            <a:chExt cx="288032" cy="307777"/>
          </a:xfrm>
        </p:grpSpPr>
        <p:sp>
          <p:nvSpPr>
            <p:cNvPr id="67" name="Овал 66"/>
            <p:cNvSpPr/>
            <p:nvPr/>
          </p:nvSpPr>
          <p:spPr>
            <a:xfrm>
              <a:off x="2775105" y="3271194"/>
              <a:ext cx="288032" cy="288032"/>
            </a:xfrm>
            <a:prstGeom prst="ellipse">
              <a:avLst/>
            </a:prstGeom>
            <a:ln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68" name="Прямоугольник 67"/>
            <p:cNvSpPr/>
            <p:nvPr/>
          </p:nvSpPr>
          <p:spPr>
            <a:xfrm>
              <a:off x="2775106" y="3261322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1" name="Группа 70"/>
          <p:cNvGrpSpPr/>
          <p:nvPr/>
        </p:nvGrpSpPr>
        <p:grpSpPr>
          <a:xfrm>
            <a:off x="6373589" y="5413747"/>
            <a:ext cx="288032" cy="307777"/>
            <a:chOff x="2775105" y="3261322"/>
            <a:chExt cx="288032" cy="307777"/>
          </a:xfrm>
        </p:grpSpPr>
        <p:sp>
          <p:nvSpPr>
            <p:cNvPr id="72" name="Овал 71"/>
            <p:cNvSpPr/>
            <p:nvPr/>
          </p:nvSpPr>
          <p:spPr>
            <a:xfrm>
              <a:off x="2775105" y="3271194"/>
              <a:ext cx="288032" cy="288032"/>
            </a:xfrm>
            <a:prstGeom prst="ellipse">
              <a:avLst/>
            </a:prstGeom>
            <a:ln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73" name="Прямоугольник 72"/>
            <p:cNvSpPr/>
            <p:nvPr/>
          </p:nvSpPr>
          <p:spPr>
            <a:xfrm>
              <a:off x="2775106" y="3261322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00" name="Группа 99"/>
          <p:cNvGrpSpPr/>
          <p:nvPr/>
        </p:nvGrpSpPr>
        <p:grpSpPr>
          <a:xfrm>
            <a:off x="6342115" y="4769635"/>
            <a:ext cx="288032" cy="307777"/>
            <a:chOff x="564497" y="2416487"/>
            <a:chExt cx="288032" cy="307777"/>
          </a:xfrm>
        </p:grpSpPr>
        <p:sp>
          <p:nvSpPr>
            <p:cNvPr id="101" name="Овал 100"/>
            <p:cNvSpPr/>
            <p:nvPr/>
          </p:nvSpPr>
          <p:spPr>
            <a:xfrm>
              <a:off x="564497" y="2426359"/>
              <a:ext cx="288032" cy="288032"/>
            </a:xfrm>
            <a:prstGeom prst="ellipse">
              <a:avLst/>
            </a:prstGeom>
            <a:ln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02" name="Прямоугольник 101"/>
            <p:cNvSpPr/>
            <p:nvPr/>
          </p:nvSpPr>
          <p:spPr>
            <a:xfrm>
              <a:off x="564498" y="2416487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8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37" name="Группа 236"/>
          <p:cNvGrpSpPr/>
          <p:nvPr/>
        </p:nvGrpSpPr>
        <p:grpSpPr>
          <a:xfrm>
            <a:off x="6369564" y="3962070"/>
            <a:ext cx="288032" cy="307777"/>
            <a:chOff x="2777940" y="3116823"/>
            <a:chExt cx="288032" cy="307777"/>
          </a:xfrm>
        </p:grpSpPr>
        <p:sp>
          <p:nvSpPr>
            <p:cNvPr id="238" name="Овал 237"/>
            <p:cNvSpPr/>
            <p:nvPr/>
          </p:nvSpPr>
          <p:spPr>
            <a:xfrm>
              <a:off x="2777940" y="3126695"/>
              <a:ext cx="288032" cy="288032"/>
            </a:xfrm>
            <a:prstGeom prst="ellipse">
              <a:avLst/>
            </a:prstGeom>
            <a:ln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239" name="Прямоугольник 238"/>
            <p:cNvSpPr/>
            <p:nvPr/>
          </p:nvSpPr>
          <p:spPr>
            <a:xfrm>
              <a:off x="2777941" y="3116823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9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08" name="Группа 207"/>
          <p:cNvGrpSpPr/>
          <p:nvPr/>
        </p:nvGrpSpPr>
        <p:grpSpPr>
          <a:xfrm>
            <a:off x="7362126" y="4954505"/>
            <a:ext cx="395416" cy="307777"/>
            <a:chOff x="7683516" y="3843843"/>
            <a:chExt cx="395416" cy="307777"/>
          </a:xfrm>
        </p:grpSpPr>
        <p:sp>
          <p:nvSpPr>
            <p:cNvPr id="209" name="Овал 208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ln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210" name="Прямоугольник 209"/>
            <p:cNvSpPr/>
            <p:nvPr/>
          </p:nvSpPr>
          <p:spPr>
            <a:xfrm>
              <a:off x="7683516" y="3843843"/>
              <a:ext cx="395416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" name="Группа 5"/>
          <p:cNvGrpSpPr/>
          <p:nvPr/>
        </p:nvGrpSpPr>
        <p:grpSpPr>
          <a:xfrm>
            <a:off x="8611397" y="5183911"/>
            <a:ext cx="345170" cy="307777"/>
            <a:chOff x="10300096" y="4170438"/>
            <a:chExt cx="345170" cy="307777"/>
          </a:xfrm>
        </p:grpSpPr>
        <p:sp>
          <p:nvSpPr>
            <p:cNvPr id="212" name="Овал 211"/>
            <p:cNvSpPr/>
            <p:nvPr/>
          </p:nvSpPr>
          <p:spPr>
            <a:xfrm>
              <a:off x="10328665" y="4180310"/>
              <a:ext cx="288032" cy="288032"/>
            </a:xfrm>
            <a:prstGeom prst="ellipse">
              <a:avLst/>
            </a:prstGeom>
            <a:ln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213" name="Прямоугольник 212"/>
            <p:cNvSpPr/>
            <p:nvPr/>
          </p:nvSpPr>
          <p:spPr>
            <a:xfrm>
              <a:off x="10300096" y="4170438"/>
              <a:ext cx="345170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11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15" name="Группа 214"/>
          <p:cNvGrpSpPr/>
          <p:nvPr/>
        </p:nvGrpSpPr>
        <p:grpSpPr>
          <a:xfrm>
            <a:off x="6931014" y="2748812"/>
            <a:ext cx="360827" cy="307777"/>
            <a:chOff x="7809267" y="3911123"/>
            <a:chExt cx="360827" cy="307777"/>
          </a:xfrm>
        </p:grpSpPr>
        <p:sp>
          <p:nvSpPr>
            <p:cNvPr id="216" name="Овал 215"/>
            <p:cNvSpPr/>
            <p:nvPr/>
          </p:nvSpPr>
          <p:spPr>
            <a:xfrm>
              <a:off x="7844669" y="3916812"/>
              <a:ext cx="288032" cy="288032"/>
            </a:xfrm>
            <a:prstGeom prst="ellipse">
              <a:avLst/>
            </a:prstGeom>
            <a:ln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217" name="Прямоугольник 216"/>
            <p:cNvSpPr/>
            <p:nvPr/>
          </p:nvSpPr>
          <p:spPr>
            <a:xfrm>
              <a:off x="7809267" y="3911123"/>
              <a:ext cx="360827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12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" name="Группа 4"/>
          <p:cNvGrpSpPr/>
          <p:nvPr/>
        </p:nvGrpSpPr>
        <p:grpSpPr>
          <a:xfrm>
            <a:off x="7622833" y="3905596"/>
            <a:ext cx="373813" cy="307777"/>
            <a:chOff x="9070745" y="4660904"/>
            <a:chExt cx="373813" cy="307777"/>
          </a:xfrm>
        </p:grpSpPr>
        <p:sp>
          <p:nvSpPr>
            <p:cNvPr id="219" name="Овал 218"/>
            <p:cNvSpPr/>
            <p:nvPr/>
          </p:nvSpPr>
          <p:spPr>
            <a:xfrm>
              <a:off x="9106147" y="4670777"/>
              <a:ext cx="288032" cy="288032"/>
            </a:xfrm>
            <a:prstGeom prst="ellipse">
              <a:avLst/>
            </a:prstGeom>
            <a:ln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220" name="Прямоугольник 219"/>
            <p:cNvSpPr/>
            <p:nvPr/>
          </p:nvSpPr>
          <p:spPr>
            <a:xfrm>
              <a:off x="9070745" y="4660904"/>
              <a:ext cx="373813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47" name="Овал 246"/>
          <p:cNvSpPr/>
          <p:nvPr/>
        </p:nvSpPr>
        <p:spPr>
          <a:xfrm>
            <a:off x="8245674" y="2795547"/>
            <a:ext cx="288032" cy="288032"/>
          </a:xfrm>
          <a:prstGeom prst="ellipse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050" dirty="0">
              <a:solidFill>
                <a:schemeClr val="bg1"/>
              </a:solidFill>
            </a:endParaRPr>
          </a:p>
        </p:txBody>
      </p:sp>
      <p:sp>
        <p:nvSpPr>
          <p:cNvPr id="248" name="Прямоугольник 247"/>
          <p:cNvSpPr/>
          <p:nvPr/>
        </p:nvSpPr>
        <p:spPr>
          <a:xfrm>
            <a:off x="8210272" y="2785674"/>
            <a:ext cx="84853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spc="-15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ru-RU" sz="1400" b="1" spc="-15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ru-RU" sz="1400" b="1" spc="-15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2" name="Объект 3"/>
          <p:cNvPicPr>
            <a:picLocks noGrp="1" noChangeAspect="1"/>
          </p:cNvPicPr>
          <p:nvPr>
            <p:ph sz="half" idx="4294967295"/>
          </p:nvPr>
        </p:nvPicPr>
        <p:blipFill>
          <a:blip r:embed="rId1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69180" y="2076559"/>
            <a:ext cx="1289466" cy="1303153"/>
          </a:xfrm>
          <a:prstGeom prst="rect">
            <a:avLst/>
          </a:prstGeom>
          <a:ln>
            <a:noFill/>
          </a:ln>
          <a:effectLst>
            <a:outerShdw blurRad="1397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95" name="Рисунок 94"/>
          <p:cNvPicPr>
            <a:picLocks noChangeAspect="1"/>
          </p:cNvPicPr>
          <p:nvPr/>
        </p:nvPicPr>
        <p:blipFill>
          <a:blip r:embed="rId2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37968" y="2643938"/>
            <a:ext cx="1094033" cy="1094033"/>
          </a:xfrm>
          <a:prstGeom prst="rect">
            <a:avLst/>
          </a:prstGeom>
          <a:ln>
            <a:noFill/>
          </a:ln>
          <a:effectLst>
            <a:outerShdw blurRad="139700" dist="38100" dir="10800000" algn="r" rotWithShape="0">
              <a:prstClr val="black">
                <a:alpha val="40000"/>
              </a:prstClr>
            </a:outerShdw>
          </a:effectLst>
        </p:spPr>
      </p:pic>
      <p:grpSp>
        <p:nvGrpSpPr>
          <p:cNvPr id="99" name="Группа 98"/>
          <p:cNvGrpSpPr/>
          <p:nvPr/>
        </p:nvGrpSpPr>
        <p:grpSpPr>
          <a:xfrm>
            <a:off x="7878792" y="2748812"/>
            <a:ext cx="368821" cy="307777"/>
            <a:chOff x="9164306" y="5335606"/>
            <a:chExt cx="368821" cy="307777"/>
          </a:xfrm>
        </p:grpSpPr>
        <p:sp>
          <p:nvSpPr>
            <p:cNvPr id="103" name="Овал 102"/>
            <p:cNvSpPr/>
            <p:nvPr/>
          </p:nvSpPr>
          <p:spPr>
            <a:xfrm>
              <a:off x="9199708" y="5345479"/>
              <a:ext cx="288032" cy="288032"/>
            </a:xfrm>
            <a:prstGeom prst="ellipse">
              <a:avLst/>
            </a:prstGeom>
            <a:ln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04" name="Прямоугольник 103"/>
            <p:cNvSpPr/>
            <p:nvPr/>
          </p:nvSpPr>
          <p:spPr>
            <a:xfrm>
              <a:off x="9164306" y="5335606"/>
              <a:ext cx="36882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14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74952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953000" y="4725160"/>
            <a:ext cx="48071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Приложение </a:t>
            </a:r>
            <a:r>
              <a:rPr lang="ru-RU" sz="1400" b="1" dirty="0" err="1" smtClean="0"/>
              <a:t>SPARKvue</a:t>
            </a:r>
            <a:r>
              <a:rPr lang="ru-RU" sz="1400" dirty="0" smtClean="0"/>
              <a:t> </a:t>
            </a:r>
            <a:r>
              <a:rPr lang="ru-RU" sz="1400" dirty="0"/>
              <a:t>доступно</a:t>
            </a:r>
            <a:r>
              <a:rPr lang="ru-RU" sz="1400" b="1" dirty="0"/>
              <a:t> </a:t>
            </a:r>
            <a:r>
              <a:rPr lang="ru-RU" sz="1400" dirty="0"/>
              <a:t>к установке </a:t>
            </a:r>
            <a:r>
              <a:rPr lang="ru-RU" sz="1400" b="1" dirty="0"/>
              <a:t>БЕСПЛАТНО</a:t>
            </a:r>
            <a:r>
              <a:rPr lang="ru-RU" sz="1400" dirty="0"/>
              <a:t>.</a:t>
            </a:r>
            <a:endParaRPr lang="ru-RU" sz="1600" dirty="0"/>
          </a:p>
        </p:txBody>
      </p:sp>
      <p:sp>
        <p:nvSpPr>
          <p:cNvPr id="15" name="TextBox 14"/>
          <p:cNvSpPr txBox="1"/>
          <p:nvPr/>
        </p:nvSpPr>
        <p:spPr>
          <a:xfrm>
            <a:off x="-27425" y="4725160"/>
            <a:ext cx="495498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Программное обеспечение </a:t>
            </a:r>
            <a:r>
              <a:rPr lang="en-US" sz="1400" b="1" dirty="0" err="1"/>
              <a:t>SPARKvue</a:t>
            </a:r>
            <a:r>
              <a:rPr lang="en-US" sz="1400" b="1" dirty="0"/>
              <a:t> </a:t>
            </a:r>
            <a:r>
              <a:rPr lang="ru-RU" sz="1400" dirty="0"/>
              <a:t>для </a:t>
            </a:r>
            <a:r>
              <a:rPr lang="ru-RU" sz="1400" dirty="0" smtClean="0"/>
              <a:t>платформ </a:t>
            </a:r>
            <a:r>
              <a:rPr lang="en-US" sz="1400" dirty="0"/>
              <a:t>Windows </a:t>
            </a:r>
            <a:r>
              <a:rPr lang="ru-RU" sz="1400" dirty="0"/>
              <a:t>и </a:t>
            </a:r>
            <a:r>
              <a:rPr lang="en-US" sz="1400" dirty="0"/>
              <a:t>Mac</a:t>
            </a:r>
            <a:r>
              <a:rPr lang="ru-RU" sz="1400" dirty="0"/>
              <a:t> </a:t>
            </a:r>
            <a:r>
              <a:rPr lang="en-US" sz="1400" dirty="0"/>
              <a:t>OS</a:t>
            </a:r>
            <a:r>
              <a:rPr lang="en-US" sz="1600" dirty="0"/>
              <a:t>:</a:t>
            </a:r>
            <a:endParaRPr lang="ru-RU" sz="1600" b="1" dirty="0"/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6912952"/>
              </p:ext>
            </p:extLst>
          </p:nvPr>
        </p:nvGraphicFramePr>
        <p:xfrm>
          <a:off x="20161" y="5319216"/>
          <a:ext cx="4932840" cy="9057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95827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974565"/>
              </a:tblGrid>
              <a:tr h="226435">
                <a:tc>
                  <a:txBody>
                    <a:bodyPr/>
                    <a:lstStyle/>
                    <a:p>
                      <a:pPr marL="93663" indent="0" algn="l" rtl="0" fontAlgn="ctr"/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ПО </a:t>
                      </a:r>
                      <a:r>
                        <a:rPr lang="ru-RU" sz="1200" u="none" strike="noStrike" dirty="0" err="1" smtClean="0">
                          <a:effectLst/>
                          <a:latin typeface="+mn-lt"/>
                        </a:rPr>
                        <a:t>SPARKvue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 (многопользовательская лицензия)</a:t>
                      </a:r>
                    </a:p>
                  </a:txBody>
                  <a:tcPr marL="7214" marR="7214" marT="7214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sz="1200" u="none" strike="noStrike" dirty="0" smtClean="0">
                        <a:effectLst/>
                        <a:latin typeface="+mn-lt"/>
                      </a:endParaRPr>
                    </a:p>
                  </a:txBody>
                  <a:tcPr marL="7214" marR="7214" marT="7214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26435">
                <a:tc gridSpan="2">
                  <a:txBody>
                    <a:bodyPr/>
                    <a:lstStyle/>
                    <a:p>
                      <a:pPr lvl="0" algn="r" rtl="0" fontAlgn="ctr"/>
                      <a:r>
                        <a:rPr lang="ru-RU" sz="1100" b="1" i="1" u="none" strike="noStrike" dirty="0" smtClean="0">
                          <a:effectLst/>
                          <a:latin typeface="+mn-lt"/>
                        </a:rPr>
                        <a:t>Код</a:t>
                      </a:r>
                      <a:r>
                        <a:rPr lang="ru-RU" sz="1100" b="1" i="1" u="none" strike="noStrike" baseline="0" dirty="0" smtClean="0">
                          <a:effectLst/>
                          <a:latin typeface="+mn-lt"/>
                        </a:rPr>
                        <a:t> для заказа: </a:t>
                      </a:r>
                      <a:r>
                        <a:rPr lang="ru-RU" sz="1100" b="0" i="1" u="none" strike="noStrike" baseline="0" dirty="0" smtClean="0">
                          <a:effectLst/>
                          <a:latin typeface="+mn-lt"/>
                        </a:rPr>
                        <a:t>672436</a:t>
                      </a:r>
                      <a:endParaRPr lang="ru-RU" sz="1100" b="0" i="1" u="none" strike="noStrike" dirty="0" smtClean="0">
                        <a:effectLst/>
                        <a:latin typeface="+mn-lt"/>
                      </a:endParaRPr>
                    </a:p>
                  </a:txBody>
                  <a:tcPr marL="7214" marR="7214" marT="7214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1400" u="none" strike="noStrike" dirty="0" smtClean="0">
                        <a:effectLst/>
                        <a:latin typeface="+mn-lt"/>
                      </a:endParaRPr>
                    </a:p>
                  </a:txBody>
                  <a:tcPr marL="7214" marR="7214" marT="7214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26435">
                <a:tc>
                  <a:txBody>
                    <a:bodyPr/>
                    <a:lstStyle/>
                    <a:p>
                      <a:pPr marL="93663" indent="0" algn="l" rtl="0" fontAlgn="ctr"/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ПО </a:t>
                      </a:r>
                      <a:r>
                        <a:rPr lang="en-US" sz="1200" u="none" strike="noStrike" dirty="0" err="1" smtClean="0">
                          <a:effectLst/>
                          <a:latin typeface="+mn-lt"/>
                        </a:rPr>
                        <a:t>SPARKvue</a:t>
                      </a:r>
                      <a:r>
                        <a:rPr lang="ru-RU" sz="1200" u="none" strike="noStrike" baseline="0" dirty="0" smtClean="0">
                          <a:effectLst/>
                          <a:latin typeface="+mn-lt"/>
                        </a:rPr>
                        <a:t> (</a:t>
                      </a:r>
                      <a:r>
                        <a:rPr lang="ru-RU" sz="1200" dirty="0" smtClean="0">
                          <a:latin typeface="+mn-lt"/>
                        </a:rPr>
                        <a:t>однопользовательская лицензия)</a:t>
                      </a:r>
                      <a:endParaRPr lang="ru-RU" sz="1200" u="none" strike="noStrike" dirty="0">
                        <a:effectLst/>
                        <a:latin typeface="+mn-lt"/>
                      </a:endParaRPr>
                    </a:p>
                  </a:txBody>
                  <a:tcPr marL="7214" marR="7214" marT="7214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214" marR="7214" marT="7214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26435">
                <a:tc gridSpan="2">
                  <a:txBody>
                    <a:bodyPr/>
                    <a:lstStyle/>
                    <a:p>
                      <a:pPr marL="0" marR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1" u="none" strike="noStrike" dirty="0" smtClean="0">
                          <a:effectLst/>
                          <a:latin typeface="+mn-lt"/>
                        </a:rPr>
                        <a:t>Код</a:t>
                      </a:r>
                      <a:r>
                        <a:rPr lang="ru-RU" sz="1100" b="1" i="1" u="none" strike="noStrike" baseline="0" dirty="0" smtClean="0">
                          <a:effectLst/>
                          <a:latin typeface="+mn-lt"/>
                        </a:rPr>
                        <a:t> для заказа: </a:t>
                      </a:r>
                      <a:r>
                        <a:rPr lang="ru-RU" sz="1100" b="0" i="1" u="none" strike="noStrike" baseline="0" dirty="0" smtClean="0">
                          <a:effectLst/>
                          <a:latin typeface="+mn-lt"/>
                        </a:rPr>
                        <a:t>673033</a:t>
                      </a:r>
                      <a:endParaRPr lang="ru-RU" sz="1100" b="0" i="1" u="none" strike="noStrike" dirty="0" smtClean="0">
                        <a:effectLst/>
                        <a:latin typeface="+mn-lt"/>
                      </a:endParaRPr>
                    </a:p>
                  </a:txBody>
                  <a:tcPr marL="7214" marR="7214" marT="7214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214" marR="7214" marT="7214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pSp>
        <p:nvGrpSpPr>
          <p:cNvPr id="20" name="Группа 19"/>
          <p:cNvGrpSpPr/>
          <p:nvPr/>
        </p:nvGrpSpPr>
        <p:grpSpPr>
          <a:xfrm>
            <a:off x="6016514" y="674660"/>
            <a:ext cx="2986986" cy="1343324"/>
            <a:chOff x="5571082" y="655644"/>
            <a:chExt cx="2986986" cy="1343324"/>
          </a:xfrm>
        </p:grpSpPr>
        <p:sp>
          <p:nvSpPr>
            <p:cNvPr id="32" name="Стрелка углом 31"/>
            <p:cNvSpPr/>
            <p:nvPr/>
          </p:nvSpPr>
          <p:spPr>
            <a:xfrm rot="5400000" flipV="1">
              <a:off x="5482777" y="1143857"/>
              <a:ext cx="943416" cy="766805"/>
            </a:xfrm>
            <a:prstGeom prst="bentArrow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grpSp>
          <p:nvGrpSpPr>
            <p:cNvPr id="14" name="Группа 13"/>
            <p:cNvGrpSpPr/>
            <p:nvPr/>
          </p:nvGrpSpPr>
          <p:grpSpPr>
            <a:xfrm>
              <a:off x="6567276" y="655644"/>
              <a:ext cx="1990792" cy="1205044"/>
              <a:chOff x="6567276" y="655644"/>
              <a:chExt cx="1990792" cy="1205044"/>
            </a:xfrm>
          </p:grpSpPr>
          <p:pic>
            <p:nvPicPr>
              <p:cNvPr id="35" name="Picture 7" descr="C:\Users\nagaytsev\Downloads\Android.png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67276" y="776230"/>
                <a:ext cx="816024" cy="96387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6" name="Picture 8" descr="C:\Users\nagaytsev\Downloads\app-ios-png-4.png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53024" y="655644"/>
                <a:ext cx="1205044" cy="120504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sp>
        <p:nvSpPr>
          <p:cNvPr id="40" name="Прямоугольник 39"/>
          <p:cNvSpPr/>
          <p:nvPr/>
        </p:nvSpPr>
        <p:spPr>
          <a:xfrm>
            <a:off x="0" y="-4036"/>
            <a:ext cx="9906000" cy="540608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Прямоугольник 41"/>
          <p:cNvSpPr/>
          <p:nvPr/>
        </p:nvSpPr>
        <p:spPr>
          <a:xfrm>
            <a:off x="135755" y="81602"/>
            <a:ext cx="319704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/>
            <a:r>
              <a:rPr lang="ru-RU" b="1" dirty="0" smtClean="0">
                <a:solidFill>
                  <a:schemeClr val="bg1"/>
                </a:solidFill>
              </a:rPr>
              <a:t>Сбор данных для комплекта</a:t>
            </a:r>
            <a:endParaRPr lang="ru-RU" b="1" dirty="0">
              <a:solidFill>
                <a:schemeClr val="bg1"/>
              </a:solidFill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-72742" y="6244469"/>
            <a:ext cx="5025741" cy="591551"/>
            <a:chOff x="17842" y="6215259"/>
            <a:chExt cx="5122326" cy="591551"/>
          </a:xfrm>
          <a:solidFill>
            <a:schemeClr val="accent4">
              <a:lumMod val="75000"/>
            </a:schemeClr>
          </a:solidFill>
        </p:grpSpPr>
        <p:sp>
          <p:nvSpPr>
            <p:cNvPr id="43" name="Прямоугольник 42"/>
            <p:cNvSpPr/>
            <p:nvPr/>
          </p:nvSpPr>
          <p:spPr>
            <a:xfrm>
              <a:off x="114116" y="6215259"/>
              <a:ext cx="5026052" cy="591551"/>
            </a:xfrm>
            <a:prstGeom prst="rect">
              <a:avLst/>
            </a:prstGeom>
            <a:grp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>
                <a:solidFill>
                  <a:schemeClr val="tx1"/>
                </a:solidFill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17842" y="6220767"/>
              <a:ext cx="5122326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400" dirty="0" smtClean="0">
                  <a:solidFill>
                    <a:schemeClr val="bg1"/>
                  </a:solidFill>
                  <a:ea typeface="Calibri" panose="020F0502020204030204" pitchFamily="34" charset="0"/>
                  <a:cs typeface="MyriadPro-Regular"/>
                </a:rPr>
                <a:t>Адаптер </a:t>
              </a:r>
              <a:r>
                <a:rPr lang="en-US" sz="1400" dirty="0">
                  <a:solidFill>
                    <a:schemeClr val="bg1"/>
                  </a:solidFill>
                  <a:ea typeface="Calibri" panose="020F0502020204030204" pitchFamily="34" charset="0"/>
                  <a:cs typeface="MyriadPro-Regular"/>
                </a:rPr>
                <a:t>Bluetooth 4.0</a:t>
              </a:r>
              <a:r>
                <a:rPr lang="ru-RU" sz="1400" dirty="0" smtClean="0">
                  <a:solidFill>
                    <a:schemeClr val="bg1"/>
                  </a:solidFill>
                  <a:ea typeface="Calibri" panose="020F0502020204030204" pitchFamily="34" charset="0"/>
                  <a:cs typeface="MyriadPro-Regular"/>
                </a:rPr>
                <a:t> для работы на ПК входит в каждый комплект.</a:t>
              </a:r>
              <a:r>
                <a:rPr lang="en-US" sz="1400" dirty="0" smtClean="0">
                  <a:solidFill>
                    <a:schemeClr val="bg1"/>
                  </a:solidFill>
                  <a:ea typeface="Calibri" panose="020F0502020204030204" pitchFamily="34" charset="0"/>
                  <a:cs typeface="MyriadPro-Regular"/>
                </a:rPr>
                <a:t> </a:t>
              </a:r>
              <a:r>
                <a:rPr lang="ru-RU" sz="1400" dirty="0" smtClean="0">
                  <a:solidFill>
                    <a:schemeClr val="bg1"/>
                  </a:solidFill>
                  <a:ea typeface="Calibri" panose="020F0502020204030204" pitchFamily="34" charset="0"/>
                  <a:cs typeface="MyriadPro-Regular"/>
                </a:rPr>
                <a:t> </a:t>
              </a:r>
              <a:endParaRPr lang="ru-RU" sz="1400" dirty="0">
                <a:solidFill>
                  <a:schemeClr val="bg1"/>
                </a:solidFill>
                <a:ea typeface="Calibri" panose="020F0502020204030204" pitchFamily="34" charset="0"/>
                <a:cs typeface="MyriadPro-Regular"/>
              </a:endParaRPr>
            </a:p>
          </p:txBody>
        </p:sp>
      </p:grpSp>
      <p:sp>
        <p:nvSpPr>
          <p:cNvPr id="33" name="Прямоугольник 32"/>
          <p:cNvSpPr/>
          <p:nvPr/>
        </p:nvSpPr>
        <p:spPr>
          <a:xfrm>
            <a:off x="17892" y="2111095"/>
            <a:ext cx="4932583" cy="262837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4953000" y="2111095"/>
            <a:ext cx="4944975" cy="262837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grpSp>
        <p:nvGrpSpPr>
          <p:cNvPr id="8" name="Группа 7"/>
          <p:cNvGrpSpPr/>
          <p:nvPr/>
        </p:nvGrpSpPr>
        <p:grpSpPr>
          <a:xfrm>
            <a:off x="-64993" y="2372311"/>
            <a:ext cx="2656648" cy="276999"/>
            <a:chOff x="-125752" y="2499816"/>
            <a:chExt cx="2656648" cy="419467"/>
          </a:xfrm>
        </p:grpSpPr>
        <p:sp>
          <p:nvSpPr>
            <p:cNvPr id="53" name="Прямоугольник 52"/>
            <p:cNvSpPr/>
            <p:nvPr/>
          </p:nvSpPr>
          <p:spPr>
            <a:xfrm>
              <a:off x="-45713" y="2508348"/>
              <a:ext cx="2496571" cy="39697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6BA42C"/>
                </a:solidFill>
              </a:endParaRPr>
            </a:p>
          </p:txBody>
        </p:sp>
        <p:sp>
          <p:nvSpPr>
            <p:cNvPr id="54" name="Прямоугольник 53"/>
            <p:cNvSpPr/>
            <p:nvPr/>
          </p:nvSpPr>
          <p:spPr>
            <a:xfrm>
              <a:off x="-125752" y="2499816"/>
              <a:ext cx="2656648" cy="41946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200" b="1" dirty="0" smtClean="0"/>
                <a:t>Демонстрационный эксперимент </a:t>
              </a:r>
              <a:endParaRPr lang="ru-RU" sz="1200" b="1" dirty="0"/>
            </a:p>
          </p:txBody>
        </p:sp>
      </p:grpSp>
      <p:sp>
        <p:nvSpPr>
          <p:cNvPr id="59" name="Прямоугольник 58"/>
          <p:cNvSpPr/>
          <p:nvPr/>
        </p:nvSpPr>
        <p:spPr>
          <a:xfrm>
            <a:off x="4972541" y="2629198"/>
            <a:ext cx="489656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b="1" i="1" dirty="0"/>
              <a:t>И</a:t>
            </a:r>
            <a:r>
              <a:rPr lang="ru-RU" sz="1400" b="1" i="1" dirty="0" smtClean="0"/>
              <a:t>нтерфейс </a:t>
            </a:r>
            <a:r>
              <a:rPr lang="en-US" sz="1400" b="1" i="1" dirty="0" err="1" smtClean="0"/>
              <a:t>AirLink</a:t>
            </a:r>
            <a:r>
              <a:rPr lang="ru-RU" sz="1400" b="1" i="1" dirty="0"/>
              <a:t> </a:t>
            </a:r>
            <a:r>
              <a:rPr lang="ru-RU" sz="1400" b="1" i="1" dirty="0" smtClean="0"/>
              <a:t>беспроводной</a:t>
            </a:r>
            <a:endParaRPr lang="en-US" sz="1400" b="1" i="1" dirty="0"/>
          </a:p>
        </p:txBody>
      </p:sp>
      <p:sp>
        <p:nvSpPr>
          <p:cNvPr id="60" name="Прямоугольник 59"/>
          <p:cNvSpPr/>
          <p:nvPr/>
        </p:nvSpPr>
        <p:spPr>
          <a:xfrm>
            <a:off x="-36587" y="2623196"/>
            <a:ext cx="504788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i="1" dirty="0"/>
              <a:t>Интерфейс </a:t>
            </a:r>
            <a:r>
              <a:rPr lang="en-US" sz="1400" b="1" i="1" dirty="0" err="1"/>
              <a:t>SPARKlink</a:t>
            </a:r>
            <a:r>
              <a:rPr lang="en-US" sz="1400" b="1" i="1" dirty="0"/>
              <a:t> Air </a:t>
            </a:r>
            <a:r>
              <a:rPr lang="ru-RU" sz="1400" b="1" i="1" dirty="0" smtClean="0"/>
              <a:t>беспроводной</a:t>
            </a:r>
            <a:endParaRPr lang="ru-RU" sz="1400" b="1" i="1" dirty="0"/>
          </a:p>
        </p:txBody>
      </p:sp>
      <p:grpSp>
        <p:nvGrpSpPr>
          <p:cNvPr id="62" name="Группа 61"/>
          <p:cNvGrpSpPr/>
          <p:nvPr/>
        </p:nvGrpSpPr>
        <p:grpSpPr>
          <a:xfrm>
            <a:off x="2441420" y="2368048"/>
            <a:ext cx="2656648" cy="276999"/>
            <a:chOff x="2474665" y="6090375"/>
            <a:chExt cx="2656648" cy="401021"/>
          </a:xfrm>
          <a:solidFill>
            <a:schemeClr val="bg1">
              <a:lumMod val="85000"/>
            </a:schemeClr>
          </a:solidFill>
        </p:grpSpPr>
        <p:sp>
          <p:nvSpPr>
            <p:cNvPr id="63" name="Прямоугольник 62"/>
            <p:cNvSpPr/>
            <p:nvPr/>
          </p:nvSpPr>
          <p:spPr>
            <a:xfrm>
              <a:off x="2547387" y="6101082"/>
              <a:ext cx="2443289" cy="381914"/>
            </a:xfrm>
            <a:prstGeom prst="rect">
              <a:avLst/>
            </a:prstGeom>
            <a:grp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200" dirty="0">
                <a:solidFill>
                  <a:schemeClr val="tx1"/>
                </a:solidFill>
              </a:endParaRPr>
            </a:p>
          </p:txBody>
        </p:sp>
        <p:sp>
          <p:nvSpPr>
            <p:cNvPr id="64" name="Прямоугольник 63"/>
            <p:cNvSpPr/>
            <p:nvPr/>
          </p:nvSpPr>
          <p:spPr>
            <a:xfrm>
              <a:off x="2474665" y="6090375"/>
              <a:ext cx="2656648" cy="4010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200" b="1" dirty="0" smtClean="0"/>
                <a:t>Лабораторный практикум</a:t>
              </a:r>
              <a:endParaRPr lang="ru-RU" sz="1200" b="1" dirty="0"/>
            </a:p>
          </p:txBody>
        </p:sp>
      </p:grpSp>
      <p:sp>
        <p:nvSpPr>
          <p:cNvPr id="11" name="Прямоугольник 10"/>
          <p:cNvSpPr/>
          <p:nvPr/>
        </p:nvSpPr>
        <p:spPr>
          <a:xfrm>
            <a:off x="22002" y="2070169"/>
            <a:ext cx="4953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b"/>
            <a:r>
              <a:rPr lang="ru-RU" sz="1400" b="1" dirty="0" smtClean="0"/>
              <a:t>Урочная деятельность</a:t>
            </a:r>
            <a:endParaRPr lang="ru-RU" sz="1400" b="1" dirty="0"/>
          </a:p>
        </p:txBody>
      </p:sp>
      <p:sp>
        <p:nvSpPr>
          <p:cNvPr id="65" name="Прямоугольник 64"/>
          <p:cNvSpPr/>
          <p:nvPr/>
        </p:nvSpPr>
        <p:spPr>
          <a:xfrm>
            <a:off x="4991851" y="2086034"/>
            <a:ext cx="487626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1400" b="1" dirty="0" smtClean="0"/>
              <a:t>Внеурочная деятельность</a:t>
            </a:r>
            <a:endParaRPr lang="ru-RU" sz="1400" b="1" dirty="0"/>
          </a:p>
        </p:txBody>
      </p:sp>
      <p:grpSp>
        <p:nvGrpSpPr>
          <p:cNvPr id="7" name="Группа 6"/>
          <p:cNvGrpSpPr/>
          <p:nvPr/>
        </p:nvGrpSpPr>
        <p:grpSpPr>
          <a:xfrm>
            <a:off x="4952998" y="2368925"/>
            <a:ext cx="2585940" cy="276999"/>
            <a:chOff x="4983180" y="2506427"/>
            <a:chExt cx="2584844" cy="413107"/>
          </a:xfrm>
        </p:grpSpPr>
        <p:sp>
          <p:nvSpPr>
            <p:cNvPr id="66" name="Прямоугольник 65"/>
            <p:cNvSpPr/>
            <p:nvPr/>
          </p:nvSpPr>
          <p:spPr>
            <a:xfrm>
              <a:off x="4983180" y="2512221"/>
              <a:ext cx="2568252" cy="39601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>
                <a:solidFill>
                  <a:srgbClr val="6BA42C"/>
                </a:solidFill>
              </a:endParaRPr>
            </a:p>
          </p:txBody>
        </p:sp>
        <p:sp>
          <p:nvSpPr>
            <p:cNvPr id="70" name="Прямоугольник 69"/>
            <p:cNvSpPr/>
            <p:nvPr/>
          </p:nvSpPr>
          <p:spPr>
            <a:xfrm>
              <a:off x="5021524" y="2506427"/>
              <a:ext cx="2546500" cy="413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200" b="1" dirty="0" smtClean="0"/>
                <a:t>Проектная деятельность</a:t>
              </a:r>
              <a:endParaRPr lang="ru-RU" sz="1200" b="1" dirty="0"/>
            </a:p>
          </p:txBody>
        </p:sp>
      </p:grpSp>
      <p:grpSp>
        <p:nvGrpSpPr>
          <p:cNvPr id="6" name="Группа 5"/>
          <p:cNvGrpSpPr/>
          <p:nvPr/>
        </p:nvGrpSpPr>
        <p:grpSpPr>
          <a:xfrm>
            <a:off x="4953000" y="6244468"/>
            <a:ext cx="4916107" cy="591551"/>
            <a:chOff x="5012402" y="6233928"/>
            <a:chExt cx="4916107" cy="591551"/>
          </a:xfrm>
          <a:solidFill>
            <a:schemeClr val="accent4">
              <a:lumMod val="75000"/>
            </a:schemeClr>
          </a:solidFill>
        </p:grpSpPr>
        <p:sp>
          <p:nvSpPr>
            <p:cNvPr id="50" name="Прямоугольник 49"/>
            <p:cNvSpPr/>
            <p:nvPr/>
          </p:nvSpPr>
          <p:spPr>
            <a:xfrm>
              <a:off x="5012403" y="6233928"/>
              <a:ext cx="4916106" cy="591551"/>
            </a:xfrm>
            <a:prstGeom prst="rect">
              <a:avLst/>
            </a:prstGeom>
            <a:grp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>
                <a:solidFill>
                  <a:schemeClr val="tx1"/>
                </a:solidFill>
              </a:endParaRPr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5012402" y="6360426"/>
              <a:ext cx="4847537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400" dirty="0">
                  <a:solidFill>
                    <a:schemeClr val="bg1"/>
                  </a:solidFill>
                  <a:ea typeface="Calibri" panose="020F0502020204030204" pitchFamily="34" charset="0"/>
                  <a:cs typeface="MyriadPro-Regular"/>
                </a:rPr>
                <a:t>Подключается по стандарту связи </a:t>
              </a:r>
              <a:r>
                <a:rPr lang="en-US" sz="1400" dirty="0">
                  <a:solidFill>
                    <a:schemeClr val="bg1"/>
                  </a:solidFill>
                  <a:ea typeface="Calibri" panose="020F0502020204030204" pitchFamily="34" charset="0"/>
                  <a:cs typeface="MyriadPro-Regular"/>
                </a:rPr>
                <a:t>Bluetooth 4.0</a:t>
              </a:r>
              <a:r>
                <a:rPr lang="ru-RU" sz="1400" dirty="0">
                  <a:solidFill>
                    <a:schemeClr val="bg1"/>
                  </a:solidFill>
                  <a:ea typeface="Calibri" panose="020F0502020204030204" pitchFamily="34" charset="0"/>
                  <a:cs typeface="MyriadPro-Regular"/>
                </a:rPr>
                <a:t>.           </a:t>
              </a:r>
            </a:p>
          </p:txBody>
        </p:sp>
      </p:grpSp>
      <p:grpSp>
        <p:nvGrpSpPr>
          <p:cNvPr id="9" name="Группа 8"/>
          <p:cNvGrpSpPr/>
          <p:nvPr/>
        </p:nvGrpSpPr>
        <p:grpSpPr>
          <a:xfrm>
            <a:off x="7432896" y="2360159"/>
            <a:ext cx="2546500" cy="278189"/>
            <a:chOff x="7432896" y="2486467"/>
            <a:chExt cx="2546500" cy="421269"/>
          </a:xfrm>
        </p:grpSpPr>
        <p:sp>
          <p:nvSpPr>
            <p:cNvPr id="75" name="Прямоугольник 74"/>
            <p:cNvSpPr/>
            <p:nvPr/>
          </p:nvSpPr>
          <p:spPr>
            <a:xfrm>
              <a:off x="7522340" y="2507095"/>
              <a:ext cx="2374696" cy="40064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 i="1" u="sng" dirty="0">
                <a:solidFill>
                  <a:srgbClr val="6BA42C"/>
                </a:solidFill>
              </a:endParaRPr>
            </a:p>
          </p:txBody>
        </p:sp>
        <p:sp>
          <p:nvSpPr>
            <p:cNvPr id="69" name="Прямоугольник 68"/>
            <p:cNvSpPr/>
            <p:nvPr/>
          </p:nvSpPr>
          <p:spPr>
            <a:xfrm>
              <a:off x="7432896" y="2486467"/>
              <a:ext cx="2546500" cy="41946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200" b="1" dirty="0" smtClean="0"/>
                <a:t>Полевая практика</a:t>
              </a:r>
              <a:endParaRPr lang="ru-RU" sz="1200" b="1" dirty="0"/>
            </a:p>
          </p:txBody>
        </p:sp>
      </p:grpSp>
      <p:grpSp>
        <p:nvGrpSpPr>
          <p:cNvPr id="19" name="Группа 18"/>
          <p:cNvGrpSpPr/>
          <p:nvPr/>
        </p:nvGrpSpPr>
        <p:grpSpPr>
          <a:xfrm>
            <a:off x="1064520" y="802972"/>
            <a:ext cx="2835304" cy="1215012"/>
            <a:chOff x="1565182" y="783956"/>
            <a:chExt cx="2835304" cy="1215012"/>
          </a:xfrm>
        </p:grpSpPr>
        <p:grpSp>
          <p:nvGrpSpPr>
            <p:cNvPr id="10" name="Группа 9"/>
            <p:cNvGrpSpPr/>
            <p:nvPr/>
          </p:nvGrpSpPr>
          <p:grpSpPr>
            <a:xfrm>
              <a:off x="1565182" y="783956"/>
              <a:ext cx="1892000" cy="948420"/>
              <a:chOff x="1565182" y="776230"/>
              <a:chExt cx="1892000" cy="948420"/>
            </a:xfrm>
          </p:grpSpPr>
          <p:pic>
            <p:nvPicPr>
              <p:cNvPr id="37" name="Picture 9" descr="C:\Users\nagaytsev\Downloads\OS-X-Free-PNG-Image.png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08762" y="776230"/>
                <a:ext cx="948420" cy="94842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9" name="Picture 11" descr="C:\Users\nagaytsev\Downloads\windows_logos_PNG31.png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65182" y="776230"/>
                <a:ext cx="943580" cy="94358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52" name="Стрелка углом 51"/>
            <p:cNvSpPr/>
            <p:nvPr/>
          </p:nvSpPr>
          <p:spPr>
            <a:xfrm rot="16200000" flipH="1" flipV="1">
              <a:off x="3545376" y="1143857"/>
              <a:ext cx="943416" cy="766805"/>
            </a:xfrm>
            <a:prstGeom prst="bentArrow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</p:grpSp>
      <p:pic>
        <p:nvPicPr>
          <p:cNvPr id="57" name="Picture 3" descr="Z:\@МАРКЕТИНГ\Поставщики\PASCO\Графика\2018 New Products Images\PASCO Logos\PASCO\pasco_logo_2017_white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5098" y="-195043"/>
            <a:ext cx="2214763" cy="934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5" name="Таблица 5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7551717"/>
              </p:ext>
            </p:extLst>
          </p:nvPr>
        </p:nvGraphicFramePr>
        <p:xfrm>
          <a:off x="4953000" y="2938309"/>
          <a:ext cx="4932838" cy="22643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93283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226435">
                <a:tc>
                  <a:txBody>
                    <a:bodyPr/>
                    <a:lstStyle/>
                    <a:p>
                      <a:pPr lvl="0" algn="r" rtl="0" fontAlgn="ctr"/>
                      <a:r>
                        <a:rPr lang="ru-RU" sz="1100" b="1" i="1" u="none" strike="noStrike" dirty="0" smtClean="0">
                          <a:effectLst/>
                          <a:latin typeface="+mn-lt"/>
                        </a:rPr>
                        <a:t>Код</a:t>
                      </a:r>
                      <a:r>
                        <a:rPr lang="ru-RU" sz="1100" b="1" i="1" u="none" strike="noStrike" baseline="0" dirty="0" smtClean="0">
                          <a:effectLst/>
                          <a:latin typeface="+mn-lt"/>
                        </a:rPr>
                        <a:t> для заказа: </a:t>
                      </a:r>
                      <a:r>
                        <a:rPr lang="ru-RU" sz="1100" b="0" i="1" u="none" strike="noStrike" baseline="0" dirty="0" smtClean="0">
                          <a:effectLst/>
                          <a:latin typeface="+mn-lt"/>
                        </a:rPr>
                        <a:t>684982</a:t>
                      </a:r>
                    </a:p>
                  </a:txBody>
                  <a:tcPr marL="7214" marR="7214" marT="7214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6" name="Таблица 5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6882080"/>
              </p:ext>
            </p:extLst>
          </p:nvPr>
        </p:nvGraphicFramePr>
        <p:xfrm>
          <a:off x="20161" y="2938309"/>
          <a:ext cx="4932839" cy="22643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93283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226435"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1" u="none" strike="noStrike" dirty="0" smtClean="0">
                          <a:effectLst/>
                          <a:latin typeface="+mn-lt"/>
                        </a:rPr>
                        <a:t>Код</a:t>
                      </a:r>
                      <a:r>
                        <a:rPr lang="ru-RU" sz="1100" b="1" i="1" u="none" strike="noStrike" baseline="0" dirty="0" smtClean="0">
                          <a:effectLst/>
                          <a:latin typeface="+mn-lt"/>
                        </a:rPr>
                        <a:t> для заказа: </a:t>
                      </a:r>
                      <a:r>
                        <a:rPr lang="ru-RU" sz="1100" i="1" dirty="0" smtClean="0"/>
                        <a:t>677148</a:t>
                      </a:r>
                      <a:endParaRPr lang="ru-RU" sz="1100" i="1" dirty="0"/>
                    </a:p>
                  </a:txBody>
                  <a:tcPr marL="7214" marR="7214" marT="7214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22" name="Рисунок 2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532" y="3413279"/>
            <a:ext cx="1961944" cy="1120761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04" t="12875" r="12382" b="17825"/>
          <a:stretch/>
        </p:blipFill>
        <p:spPr>
          <a:xfrm>
            <a:off x="6273822" y="3670890"/>
            <a:ext cx="1102946" cy="605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3423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Прямоугольник 39"/>
          <p:cNvSpPr/>
          <p:nvPr/>
        </p:nvSpPr>
        <p:spPr>
          <a:xfrm>
            <a:off x="0" y="-4036"/>
            <a:ext cx="9906000" cy="540608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Прямоугольник 43"/>
          <p:cNvSpPr/>
          <p:nvPr/>
        </p:nvSpPr>
        <p:spPr>
          <a:xfrm>
            <a:off x="-9514" y="6237312"/>
            <a:ext cx="9925026" cy="636175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17767" y="536572"/>
            <a:ext cx="4638474" cy="5262979"/>
          </a:xfrm>
          <a:prstGeom prst="rect">
            <a:avLst/>
          </a:prstGeom>
        </p:spPr>
        <p:txBody>
          <a:bodyPr wrap="square" numCol="1">
            <a:spAutoFit/>
          </a:bodyPr>
          <a:lstStyle/>
          <a:p>
            <a:pPr marL="285750" indent="-285750">
              <a:buFont typeface="+mj-lt"/>
              <a:buAutoNum type="arabicPeriod"/>
            </a:pPr>
            <a:r>
              <a:rPr lang="ru-RU" sz="1200" dirty="0"/>
              <a:t>Влияние примесей на температуру замерзания </a:t>
            </a:r>
            <a:r>
              <a:rPr lang="ru-RU" sz="1200" b="1" dirty="0" smtClean="0"/>
              <a:t>ББ</a:t>
            </a:r>
            <a:endParaRPr lang="ru-RU" sz="1200" b="1" dirty="0"/>
          </a:p>
          <a:p>
            <a:pPr marL="285750" indent="-285750">
              <a:buFont typeface="+mj-lt"/>
              <a:buAutoNum type="arabicPeriod"/>
            </a:pPr>
            <a:r>
              <a:rPr lang="ru-RU" sz="1200" dirty="0"/>
              <a:t>Влияние катализатора на скорость химической реакции </a:t>
            </a:r>
            <a:r>
              <a:rPr lang="ru-RU" sz="1200" b="1" dirty="0"/>
              <a:t>У</a:t>
            </a:r>
          </a:p>
          <a:p>
            <a:pPr marL="285750" indent="-285750">
              <a:buFont typeface="+mj-lt"/>
              <a:buAutoNum type="arabicPeriod"/>
            </a:pPr>
            <a:r>
              <a:rPr lang="ru-RU" sz="1200" dirty="0"/>
              <a:t>Влияние примесей на температуру замерзания </a:t>
            </a:r>
            <a:r>
              <a:rPr lang="ru-RU" sz="1200" b="1" dirty="0"/>
              <a:t>П</a:t>
            </a:r>
          </a:p>
          <a:p>
            <a:pPr marL="285750" indent="-285750">
              <a:buFont typeface="+mj-lt"/>
              <a:buAutoNum type="arabicPeriod"/>
            </a:pPr>
            <a:r>
              <a:rPr lang="ru-RU" sz="1200" dirty="0"/>
              <a:t>Влияние природы реагирующего вещества н</a:t>
            </a:r>
            <a:r>
              <a:rPr lang="ru-RU" sz="1200" dirty="0" smtClean="0"/>
              <a:t>а </a:t>
            </a:r>
            <a:r>
              <a:rPr lang="ru-RU" sz="1200" dirty="0"/>
              <a:t>скорость химической реакции </a:t>
            </a:r>
            <a:r>
              <a:rPr lang="ru-RU" sz="1200" b="1" dirty="0"/>
              <a:t>П</a:t>
            </a:r>
          </a:p>
          <a:p>
            <a:pPr marL="285750" indent="-285750">
              <a:buFont typeface="+mj-lt"/>
              <a:buAutoNum type="arabicPeriod"/>
            </a:pPr>
            <a:r>
              <a:rPr lang="ru-RU" sz="1200" dirty="0"/>
              <a:t>Влияние температуры на растворимость соли </a:t>
            </a:r>
            <a:r>
              <a:rPr lang="ru-RU" sz="1200" b="1" dirty="0" smtClean="0"/>
              <a:t>ББ</a:t>
            </a:r>
            <a:endParaRPr lang="ru-RU" sz="1200" b="1" dirty="0"/>
          </a:p>
          <a:p>
            <a:pPr marL="285750" indent="-285750">
              <a:buFont typeface="+mj-lt"/>
              <a:buAutoNum type="arabicPeriod"/>
            </a:pPr>
            <a:r>
              <a:rPr lang="ru-RU" sz="1200" dirty="0"/>
              <a:t>Гальваническая батарея: Энергия электронов </a:t>
            </a:r>
            <a:r>
              <a:rPr lang="ru-RU" sz="1200" b="1" dirty="0" smtClean="0"/>
              <a:t>ББ</a:t>
            </a:r>
            <a:endParaRPr lang="ru-RU" sz="1200" b="1" dirty="0"/>
          </a:p>
          <a:p>
            <a:pPr marL="285750" indent="-285750">
              <a:buFont typeface="+mj-lt"/>
              <a:buAutoNum type="arabicPeriod"/>
            </a:pPr>
            <a:r>
              <a:rPr lang="ru-RU" sz="1200" dirty="0"/>
              <a:t>Двухосновное титрование: Химические реакции в несколько этапов </a:t>
            </a:r>
            <a:r>
              <a:rPr lang="ru-RU" sz="1200" b="1" dirty="0"/>
              <a:t>П</a:t>
            </a:r>
          </a:p>
          <a:p>
            <a:pPr marL="285750" indent="-285750">
              <a:buFont typeface="+mj-lt"/>
              <a:buAutoNum type="arabicPeriod"/>
            </a:pPr>
            <a:r>
              <a:rPr lang="ru-RU" sz="1200" dirty="0"/>
              <a:t>Жесткость воды и способы ее устранения </a:t>
            </a:r>
            <a:r>
              <a:rPr lang="ru-RU" sz="1200" b="1" dirty="0"/>
              <a:t>Б</a:t>
            </a:r>
          </a:p>
          <a:p>
            <a:pPr marL="285750" indent="-285750">
              <a:buFont typeface="+mj-lt"/>
              <a:buAutoNum type="arabicPeriod"/>
            </a:pPr>
            <a:r>
              <a:rPr lang="ru-RU" sz="1200" dirty="0"/>
              <a:t>Закон Бойля-Мариотта </a:t>
            </a:r>
            <a:r>
              <a:rPr lang="ru-RU" sz="1200" b="1" dirty="0" smtClean="0"/>
              <a:t>ББ</a:t>
            </a:r>
            <a:endParaRPr lang="ru-RU" sz="1200" b="1" dirty="0"/>
          </a:p>
          <a:p>
            <a:pPr marL="285750" indent="-285750">
              <a:buFont typeface="+mj-lt"/>
              <a:buAutoNum type="arabicPeriod"/>
            </a:pPr>
            <a:r>
              <a:rPr lang="ru-RU" sz="1200" dirty="0"/>
              <a:t>Закон Гей-Люссака и </a:t>
            </a:r>
            <a:r>
              <a:rPr lang="ru-RU" sz="1200" dirty="0" smtClean="0"/>
              <a:t>абсолютный </a:t>
            </a:r>
            <a:r>
              <a:rPr lang="ru-RU" sz="1200" dirty="0"/>
              <a:t>нуль</a:t>
            </a:r>
            <a:r>
              <a:rPr lang="ru-RU" sz="1200" b="1" dirty="0"/>
              <a:t> У</a:t>
            </a:r>
          </a:p>
          <a:p>
            <a:pPr marL="285750" indent="-285750">
              <a:buFont typeface="+mj-lt"/>
              <a:buAutoNum type="arabicPeriod"/>
            </a:pPr>
            <a:r>
              <a:rPr lang="ru-RU" sz="1200" dirty="0"/>
              <a:t>Закон Гесса </a:t>
            </a:r>
            <a:r>
              <a:rPr lang="ru-RU" sz="1200" b="1" dirty="0" smtClean="0"/>
              <a:t>ББ</a:t>
            </a:r>
            <a:endParaRPr lang="ru-RU" sz="1200" b="1" dirty="0"/>
          </a:p>
          <a:p>
            <a:pPr marL="285750" indent="-285750">
              <a:buFont typeface="+mj-lt"/>
              <a:buAutoNum type="arabicPeriod"/>
            </a:pPr>
            <a:r>
              <a:rPr lang="ru-RU" sz="1200" dirty="0"/>
              <a:t>Закон идеального газа </a:t>
            </a:r>
            <a:r>
              <a:rPr lang="ru-RU" sz="1200" b="1" dirty="0" smtClean="0"/>
              <a:t>ББ</a:t>
            </a:r>
            <a:endParaRPr lang="ru-RU" sz="1200" b="1" dirty="0"/>
          </a:p>
          <a:p>
            <a:pPr marL="285750" indent="-285750">
              <a:buFont typeface="+mj-lt"/>
              <a:buAutoNum type="arabicPeriod"/>
            </a:pPr>
            <a:r>
              <a:rPr lang="ru-RU" sz="1200" dirty="0"/>
              <a:t>Замерзание и таяние воды </a:t>
            </a:r>
            <a:r>
              <a:rPr lang="ru-RU" sz="1200" b="1" dirty="0" smtClean="0"/>
              <a:t>ББ</a:t>
            </a:r>
            <a:endParaRPr lang="ru-RU" sz="1200" b="1" dirty="0"/>
          </a:p>
          <a:p>
            <a:pPr marL="285750" indent="-285750">
              <a:buFont typeface="+mj-lt"/>
              <a:buAutoNum type="arabicPeriod"/>
            </a:pPr>
            <a:r>
              <a:rPr lang="ru-RU" sz="1200" dirty="0"/>
              <a:t>Изменение фазы вещества </a:t>
            </a:r>
            <a:r>
              <a:rPr lang="ru-RU" sz="1200" b="1" dirty="0" smtClean="0"/>
              <a:t>ББ</a:t>
            </a:r>
            <a:endParaRPr lang="ru-RU" sz="1200" b="1" dirty="0"/>
          </a:p>
          <a:p>
            <a:pPr marL="285750" indent="-285750">
              <a:buFont typeface="+mj-lt"/>
              <a:buAutoNum type="arabicPeriod"/>
            </a:pPr>
            <a:r>
              <a:rPr lang="ru-RU" sz="1200" dirty="0"/>
              <a:t>Изучения процесса брожения глюкозы </a:t>
            </a:r>
            <a:r>
              <a:rPr lang="ru-RU" sz="1200" b="1" dirty="0"/>
              <a:t>П</a:t>
            </a:r>
          </a:p>
          <a:p>
            <a:pPr marL="285750" indent="-285750">
              <a:buFont typeface="+mj-lt"/>
              <a:buAutoNum type="arabicPeriod"/>
            </a:pPr>
            <a:r>
              <a:rPr lang="ru-RU" sz="1200" dirty="0"/>
              <a:t>Использование проводимости для нахождения точки эквивалентности </a:t>
            </a:r>
            <a:r>
              <a:rPr lang="ru-RU" sz="1200" b="1" dirty="0" smtClean="0"/>
              <a:t>ББ</a:t>
            </a:r>
            <a:endParaRPr lang="ru-RU" sz="1200" b="1" dirty="0"/>
          </a:p>
          <a:p>
            <a:pPr marL="285750" indent="-285750">
              <a:buFont typeface="+mj-lt"/>
              <a:buAutoNum type="arabicPeriod"/>
            </a:pPr>
            <a:r>
              <a:rPr lang="ru-RU" sz="1200" dirty="0"/>
              <a:t>Испытание растворов кислот, оснований и солей </a:t>
            </a:r>
            <a:r>
              <a:rPr lang="ru-RU" sz="1200" b="1" dirty="0" smtClean="0"/>
              <a:t>ББ</a:t>
            </a:r>
            <a:endParaRPr lang="ru-RU" sz="1200" b="1" dirty="0"/>
          </a:p>
          <a:p>
            <a:pPr marL="285750" indent="-285750">
              <a:buFont typeface="+mj-lt"/>
              <a:buAutoNum type="arabicPeriod"/>
            </a:pPr>
            <a:r>
              <a:rPr lang="ru-RU" sz="1200" dirty="0"/>
              <a:t>Исследование теплового эффекта при растворении веществ в воде </a:t>
            </a:r>
            <a:r>
              <a:rPr lang="ru-RU" sz="1200" b="1" dirty="0" smtClean="0"/>
              <a:t>ББ</a:t>
            </a:r>
            <a:endParaRPr lang="ru-RU" sz="1200" b="1" dirty="0"/>
          </a:p>
          <a:p>
            <a:pPr marL="285750" indent="-285750">
              <a:buFont typeface="+mj-lt"/>
              <a:buAutoNum type="arabicPeriod"/>
            </a:pPr>
            <a:r>
              <a:rPr lang="ru-RU" sz="1200" dirty="0"/>
              <a:t>Кислотно-основное титрование </a:t>
            </a:r>
            <a:r>
              <a:rPr lang="ru-RU" sz="1200" b="1" dirty="0"/>
              <a:t>П</a:t>
            </a:r>
          </a:p>
          <a:p>
            <a:pPr marL="285750" indent="-285750">
              <a:buFont typeface="+mj-lt"/>
              <a:buAutoNum type="arabicPeriod"/>
            </a:pPr>
            <a:r>
              <a:rPr lang="ru-RU" sz="1200" dirty="0"/>
              <a:t>Кислотный дождь </a:t>
            </a:r>
            <a:r>
              <a:rPr lang="ru-RU" sz="1200" b="1" dirty="0" smtClean="0"/>
              <a:t>ББ</a:t>
            </a:r>
            <a:endParaRPr lang="ru-RU" sz="1200" b="1" dirty="0"/>
          </a:p>
          <a:p>
            <a:pPr marL="285750" indent="-285750">
              <a:buFont typeface="+mj-lt"/>
              <a:buAutoNum type="arabicPeriod"/>
            </a:pPr>
            <a:r>
              <a:rPr lang="ru-RU" sz="1200" dirty="0"/>
              <a:t>Константа кислотной диссоциации </a:t>
            </a:r>
            <a:r>
              <a:rPr lang="ru-RU" sz="1200" b="1" dirty="0" smtClean="0"/>
              <a:t>ББ</a:t>
            </a:r>
            <a:endParaRPr lang="ru-RU" sz="1200" b="1" dirty="0"/>
          </a:p>
          <a:p>
            <a:pPr marL="285750" indent="-285750">
              <a:buFont typeface="+mj-lt"/>
              <a:buAutoNum type="arabicPeriod"/>
            </a:pPr>
            <a:r>
              <a:rPr lang="ru-RU" sz="1200" dirty="0"/>
              <a:t>Концентрация раствора: Закон </a:t>
            </a:r>
            <a:r>
              <a:rPr lang="ru-RU" sz="1200" dirty="0" err="1"/>
              <a:t>Бера</a:t>
            </a:r>
            <a:r>
              <a:rPr lang="ru-RU" sz="1200" dirty="0"/>
              <a:t> </a:t>
            </a:r>
            <a:r>
              <a:rPr lang="ru-RU" sz="1200" b="1" dirty="0" smtClean="0"/>
              <a:t>ББ</a:t>
            </a:r>
            <a:endParaRPr lang="ru-RU" sz="1200" b="1" dirty="0"/>
          </a:p>
          <a:p>
            <a:pPr marL="285750" indent="-285750">
              <a:buFont typeface="+mj-lt"/>
              <a:buAutoNum type="arabicPeriod"/>
            </a:pPr>
            <a:r>
              <a:rPr lang="ru-RU" sz="1200" dirty="0"/>
              <a:t>Межмолекулярные силы </a:t>
            </a:r>
            <a:r>
              <a:rPr lang="ru-RU" sz="1200" b="1" dirty="0" smtClean="0"/>
              <a:t>ББ</a:t>
            </a:r>
            <a:endParaRPr lang="ru-RU" sz="1200" b="1" dirty="0"/>
          </a:p>
          <a:p>
            <a:pPr marL="285750" indent="-285750">
              <a:buFont typeface="+mj-lt"/>
              <a:buAutoNum type="arabicPeriod"/>
            </a:pPr>
            <a:r>
              <a:rPr lang="ru-RU" sz="1200" dirty="0"/>
              <a:t>Молярная масса меди </a:t>
            </a:r>
            <a:r>
              <a:rPr lang="ru-RU" sz="1200" b="1" dirty="0" smtClean="0"/>
              <a:t>ББ</a:t>
            </a:r>
            <a:endParaRPr lang="ru-RU" sz="1200" b="1" dirty="0"/>
          </a:p>
        </p:txBody>
      </p:sp>
      <p:pic>
        <p:nvPicPr>
          <p:cNvPr id="11" name="Picture 3" descr="Z:\@МАРКЕТИНГ\Поставщики\PASCO\Графика\2018 New Products Images\PASCO Logos\PASCO\pasco_logo_2017_whit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5098" y="-195043"/>
            <a:ext cx="2214763" cy="934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176619" y="81602"/>
            <a:ext cx="769274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Демонстрационные эксперименты и </a:t>
            </a:r>
            <a:r>
              <a:rPr lang="ru-RU" b="1" dirty="0">
                <a:solidFill>
                  <a:schemeClr val="bg1"/>
                </a:solidFill>
              </a:rPr>
              <a:t>л</a:t>
            </a:r>
            <a:r>
              <a:rPr lang="ru-RU" b="1" dirty="0" smtClean="0">
                <a:solidFill>
                  <a:schemeClr val="bg1"/>
                </a:solidFill>
              </a:rPr>
              <a:t>абораторные работы по химии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7767" y="6193965"/>
            <a:ext cx="272665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>
                <a:solidFill>
                  <a:schemeClr val="bg1"/>
                </a:solidFill>
              </a:rPr>
              <a:t>Для выполнения </a:t>
            </a:r>
            <a:r>
              <a:rPr lang="ru-RU" sz="1300" dirty="0" smtClean="0">
                <a:solidFill>
                  <a:schemeClr val="bg1"/>
                </a:solidFill>
              </a:rPr>
              <a:t>потребуется:</a:t>
            </a:r>
            <a:endParaRPr lang="ru-RU" sz="1300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226345" y="6211230"/>
            <a:ext cx="5453309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b="1" dirty="0" smtClean="0">
                <a:solidFill>
                  <a:schemeClr val="bg1"/>
                </a:solidFill>
              </a:rPr>
              <a:t>ББ</a:t>
            </a:r>
            <a:r>
              <a:rPr lang="ru-RU" sz="1300" dirty="0" smtClean="0">
                <a:solidFill>
                  <a:schemeClr val="bg1"/>
                </a:solidFill>
              </a:rPr>
              <a:t> - </a:t>
            </a:r>
            <a:r>
              <a:rPr lang="ru-RU" sz="1300" dirty="0">
                <a:solidFill>
                  <a:schemeClr val="bg1"/>
                </a:solidFill>
              </a:rPr>
              <a:t>Комплект датчиков по </a:t>
            </a:r>
            <a:r>
              <a:rPr lang="ru-RU" sz="1300" dirty="0" smtClean="0">
                <a:solidFill>
                  <a:schemeClr val="bg1"/>
                </a:solidFill>
              </a:rPr>
              <a:t>химии </a:t>
            </a:r>
            <a:r>
              <a:rPr lang="ru-RU" sz="1300" dirty="0">
                <a:solidFill>
                  <a:schemeClr val="bg1"/>
                </a:solidFill>
              </a:rPr>
              <a:t>для ученика. </a:t>
            </a:r>
            <a:r>
              <a:rPr lang="ru-RU" sz="1300" dirty="0" smtClean="0">
                <a:solidFill>
                  <a:schemeClr val="bg1"/>
                </a:solidFill>
              </a:rPr>
              <a:t>Базовый беспроводной</a:t>
            </a:r>
          </a:p>
          <a:p>
            <a:r>
              <a:rPr lang="ru-RU" sz="1300" b="1" dirty="0">
                <a:solidFill>
                  <a:schemeClr val="bg1"/>
                </a:solidFill>
              </a:rPr>
              <a:t>П</a:t>
            </a:r>
            <a:r>
              <a:rPr lang="ru-RU" sz="1300" dirty="0">
                <a:solidFill>
                  <a:schemeClr val="bg1"/>
                </a:solidFill>
              </a:rPr>
              <a:t> - Комплект датчиков </a:t>
            </a:r>
            <a:r>
              <a:rPr lang="ru-RU" sz="1300" dirty="0" smtClean="0">
                <a:solidFill>
                  <a:schemeClr val="bg1"/>
                </a:solidFill>
              </a:rPr>
              <a:t>химии  </a:t>
            </a:r>
            <a:r>
              <a:rPr lang="ru-RU" sz="1300" dirty="0">
                <a:solidFill>
                  <a:schemeClr val="bg1"/>
                </a:solidFill>
              </a:rPr>
              <a:t>для ученика. </a:t>
            </a:r>
            <a:r>
              <a:rPr lang="ru-RU" sz="1300" dirty="0" smtClean="0">
                <a:solidFill>
                  <a:schemeClr val="bg1"/>
                </a:solidFill>
              </a:rPr>
              <a:t>Профильный</a:t>
            </a:r>
          </a:p>
          <a:p>
            <a:r>
              <a:rPr lang="ru-RU" sz="1300" b="1" dirty="0">
                <a:solidFill>
                  <a:schemeClr val="bg1"/>
                </a:solidFill>
              </a:rPr>
              <a:t>У</a:t>
            </a:r>
            <a:r>
              <a:rPr lang="ru-RU" sz="1300" dirty="0">
                <a:solidFill>
                  <a:schemeClr val="bg1"/>
                </a:solidFill>
              </a:rPr>
              <a:t> - Комплект датчиков по химии для </a:t>
            </a:r>
            <a:r>
              <a:rPr lang="ru-RU" sz="1300" dirty="0" smtClean="0">
                <a:solidFill>
                  <a:schemeClr val="bg1"/>
                </a:solidFill>
              </a:rPr>
              <a:t>учителя</a:t>
            </a:r>
            <a:endParaRPr lang="ru-RU" sz="1300" dirty="0">
              <a:solidFill>
                <a:schemeClr val="bg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609171" y="5806425"/>
            <a:ext cx="330634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100" i="1" dirty="0" smtClean="0"/>
              <a:t>Для выполнения работ с индексом «ББ» достаточно любого комплекта по </a:t>
            </a:r>
            <a:r>
              <a:rPr lang="ru-RU" sz="1100" i="1" dirty="0"/>
              <a:t>х</a:t>
            </a:r>
            <a:r>
              <a:rPr lang="ru-RU" sz="1100" i="1" dirty="0" smtClean="0"/>
              <a:t>имии</a:t>
            </a:r>
            <a:endParaRPr lang="ru-RU" sz="1100" i="1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4803031" y="536572"/>
            <a:ext cx="5277040" cy="5078313"/>
          </a:xfrm>
          <a:prstGeom prst="rect">
            <a:avLst/>
          </a:prstGeom>
        </p:spPr>
        <p:txBody>
          <a:bodyPr wrap="square" numCol="1">
            <a:spAutoFit/>
          </a:bodyPr>
          <a:lstStyle/>
          <a:p>
            <a:pPr marL="285750" indent="-285750">
              <a:buFont typeface="+mj-lt"/>
              <a:buAutoNum type="arabicPeriod" startAt="25"/>
            </a:pPr>
            <a:r>
              <a:rPr lang="ru-RU" sz="1200" dirty="0"/>
              <a:t>Определение водородного показателя в растворах различных </a:t>
            </a:r>
            <a:r>
              <a:rPr lang="ru-RU" sz="1200" dirty="0" smtClean="0"/>
              <a:t>       веществ </a:t>
            </a:r>
            <a:r>
              <a:rPr lang="ru-RU" sz="1200" b="1" dirty="0" smtClean="0"/>
              <a:t>ББ</a:t>
            </a:r>
            <a:endParaRPr lang="ru-RU" sz="1200" b="1" dirty="0"/>
          </a:p>
          <a:p>
            <a:pPr marL="285750" indent="-285750">
              <a:buFont typeface="+mj-lt"/>
              <a:buAutoNum type="arabicPeriod" startAt="25"/>
            </a:pPr>
            <a:r>
              <a:rPr lang="ru-RU" sz="1200" dirty="0"/>
              <a:t>Определение молярной массы по понижению точки замерзания </a:t>
            </a:r>
            <a:r>
              <a:rPr lang="ru-RU" sz="1200" b="1" dirty="0" smtClean="0"/>
              <a:t>ББ</a:t>
            </a:r>
            <a:endParaRPr lang="ru-RU" sz="1200" b="1" dirty="0"/>
          </a:p>
          <a:p>
            <a:pPr marL="285750" indent="-285750">
              <a:buFont typeface="+mj-lt"/>
              <a:buAutoNum type="arabicPeriod" startAt="25"/>
            </a:pPr>
            <a:r>
              <a:rPr lang="ru-RU" sz="1200" dirty="0"/>
              <a:t>Определение уравнения скорости реакции кристаллического фиолетового </a:t>
            </a:r>
            <a:r>
              <a:rPr lang="ru-RU" sz="1200" b="1" dirty="0" smtClean="0"/>
              <a:t>ББ</a:t>
            </a:r>
            <a:endParaRPr lang="ru-RU" sz="1200" b="1" dirty="0"/>
          </a:p>
          <a:p>
            <a:pPr marL="285750" indent="-285750">
              <a:buFont typeface="+mj-lt"/>
              <a:buAutoNum type="arabicPeriod" startAt="25"/>
            </a:pPr>
            <a:r>
              <a:rPr lang="ru-RU" sz="1200" dirty="0"/>
              <a:t>Получение кислорода разложением пероксида водорода </a:t>
            </a:r>
            <a:r>
              <a:rPr lang="ru-RU" sz="1200" b="1" dirty="0"/>
              <a:t>У</a:t>
            </a:r>
          </a:p>
          <a:p>
            <a:pPr marL="285750" indent="-285750">
              <a:buFont typeface="+mj-lt"/>
              <a:buAutoNum type="arabicPeriod" startAt="25"/>
            </a:pPr>
            <a:r>
              <a:rPr lang="ru-RU" sz="1200" dirty="0"/>
              <a:t>Получение углекислого газа взаимодействием соды и кислоты </a:t>
            </a:r>
            <a:r>
              <a:rPr lang="ru-RU" sz="1200" b="1" dirty="0"/>
              <a:t>П</a:t>
            </a:r>
          </a:p>
          <a:p>
            <a:pPr marL="285750" indent="-285750">
              <a:buFont typeface="+mj-lt"/>
              <a:buAutoNum type="arabicPeriod" startAt="25"/>
            </a:pPr>
            <a:r>
              <a:rPr lang="ru-RU" sz="1200" dirty="0"/>
              <a:t>Признаки протекания химической реакции </a:t>
            </a:r>
            <a:r>
              <a:rPr lang="ru-RU" sz="1200" b="1" dirty="0"/>
              <a:t>У</a:t>
            </a:r>
          </a:p>
          <a:p>
            <a:pPr marL="285750" indent="-285750">
              <a:buFont typeface="+mj-lt"/>
              <a:buAutoNum type="arabicPeriod" startAt="25"/>
            </a:pPr>
            <a:r>
              <a:rPr lang="ru-RU" sz="1200" dirty="0"/>
              <a:t>Принцип </a:t>
            </a:r>
            <a:r>
              <a:rPr lang="ru-RU" sz="1200" dirty="0" err="1"/>
              <a:t>Ле</a:t>
            </a:r>
            <a:r>
              <a:rPr lang="ru-RU" sz="1200" dirty="0"/>
              <a:t> </a:t>
            </a:r>
            <a:r>
              <a:rPr lang="ru-RU" sz="1200" dirty="0" err="1"/>
              <a:t>Шателье</a:t>
            </a:r>
            <a:r>
              <a:rPr lang="ru-RU" sz="1200" dirty="0"/>
              <a:t> </a:t>
            </a:r>
            <a:r>
              <a:rPr lang="ru-RU" sz="1200" b="1" dirty="0" smtClean="0"/>
              <a:t>ББ</a:t>
            </a:r>
            <a:endParaRPr lang="ru-RU" sz="1200" b="1" dirty="0"/>
          </a:p>
          <a:p>
            <a:pPr marL="285750" indent="-285750">
              <a:buFont typeface="+mj-lt"/>
              <a:buAutoNum type="arabicPeriod" startAt="25"/>
            </a:pPr>
            <a:r>
              <a:rPr lang="ru-RU" sz="1200" dirty="0"/>
              <a:t>Процентное содержание кислорода в воздухе </a:t>
            </a:r>
            <a:r>
              <a:rPr lang="ru-RU" sz="1200" b="1" dirty="0" smtClean="0"/>
              <a:t>ББ</a:t>
            </a:r>
            <a:endParaRPr lang="ru-RU" sz="1200" b="1" dirty="0"/>
          </a:p>
          <a:p>
            <a:pPr marL="285750" indent="-285750">
              <a:buFont typeface="+mj-lt"/>
              <a:buAutoNum type="arabicPeriod" startAt="25"/>
            </a:pPr>
            <a:r>
              <a:rPr lang="ru-RU" sz="1200" dirty="0"/>
              <a:t>Реакции одинарного замещения </a:t>
            </a:r>
            <a:r>
              <a:rPr lang="ru-RU" sz="1200" b="1" dirty="0" smtClean="0"/>
              <a:t>ББ</a:t>
            </a:r>
            <a:endParaRPr lang="ru-RU" sz="1200" b="1" dirty="0"/>
          </a:p>
          <a:p>
            <a:pPr marL="285750" indent="-285750">
              <a:buFont typeface="+mj-lt"/>
              <a:buAutoNum type="arabicPeriod" startAt="25"/>
            </a:pPr>
            <a:r>
              <a:rPr lang="ru-RU" sz="1200" dirty="0"/>
              <a:t>Свойства ионных и ковалентных соединений </a:t>
            </a:r>
            <a:r>
              <a:rPr lang="ru-RU" sz="1200" b="1" dirty="0" smtClean="0"/>
              <a:t>ББ</a:t>
            </a:r>
            <a:endParaRPr lang="ru-RU" sz="1200" b="1" dirty="0"/>
          </a:p>
          <a:p>
            <a:pPr marL="285750" indent="-285750">
              <a:buFont typeface="+mj-lt"/>
              <a:buAutoNum type="arabicPeriod" startAt="25"/>
            </a:pPr>
            <a:r>
              <a:rPr lang="ru-RU" sz="1200" dirty="0"/>
              <a:t>Скорость реакции </a:t>
            </a:r>
            <a:r>
              <a:rPr lang="ru-RU" sz="1200" b="1" dirty="0" smtClean="0"/>
              <a:t>ББ</a:t>
            </a:r>
            <a:endParaRPr lang="ru-RU" sz="1200" b="1" dirty="0"/>
          </a:p>
          <a:p>
            <a:pPr marL="285750" indent="-285750">
              <a:buFont typeface="+mj-lt"/>
              <a:buAutoNum type="arabicPeriod" startAt="25"/>
            </a:pPr>
            <a:r>
              <a:rPr lang="ru-RU" sz="1200" dirty="0"/>
              <a:t>Сравнение растворов электролитов и </a:t>
            </a:r>
            <a:r>
              <a:rPr lang="ru-RU" sz="1200" dirty="0" err="1"/>
              <a:t>неэлектролитов</a:t>
            </a:r>
            <a:r>
              <a:rPr lang="ru-RU" sz="1200" dirty="0"/>
              <a:t> </a:t>
            </a:r>
            <a:r>
              <a:rPr lang="ru-RU" sz="1200" b="1" dirty="0" smtClean="0"/>
              <a:t>ББ</a:t>
            </a:r>
            <a:endParaRPr lang="ru-RU" sz="1200" b="1" dirty="0"/>
          </a:p>
          <a:p>
            <a:pPr marL="285750" indent="-285750">
              <a:buFont typeface="+mj-lt"/>
              <a:buAutoNum type="arabicPeriod" startAt="25"/>
            </a:pPr>
            <a:r>
              <a:rPr lang="ru-RU" sz="1200" dirty="0"/>
              <a:t>Сравнение свойств мыла и синтетических моющих средств </a:t>
            </a:r>
            <a:r>
              <a:rPr lang="ru-RU" sz="1200" dirty="0" smtClean="0"/>
              <a:t>Б</a:t>
            </a:r>
            <a:r>
              <a:rPr lang="ru-RU" sz="1200" b="1" dirty="0" smtClean="0"/>
              <a:t>Б</a:t>
            </a:r>
            <a:endParaRPr lang="ru-RU" sz="1200" b="1" dirty="0"/>
          </a:p>
          <a:p>
            <a:pPr marL="285750" indent="-285750">
              <a:buFont typeface="+mj-lt"/>
              <a:buAutoNum type="arabicPeriod" startAt="25"/>
            </a:pPr>
            <a:r>
              <a:rPr lang="ru-RU" sz="1200" dirty="0" smtClean="0"/>
              <a:t>Стехиометрия </a:t>
            </a:r>
            <a:r>
              <a:rPr lang="ru-RU" sz="1200" b="1" dirty="0" smtClean="0"/>
              <a:t>ББ</a:t>
            </a:r>
            <a:endParaRPr lang="ru-RU" sz="1200" b="1" dirty="0"/>
          </a:p>
          <a:p>
            <a:pPr marL="285750" indent="-285750">
              <a:buFont typeface="+mj-lt"/>
              <a:buAutoNum type="arabicPeriod" startAt="25"/>
            </a:pPr>
            <a:r>
              <a:rPr lang="ru-RU" sz="1200" dirty="0"/>
              <a:t>Теплота и температура </a:t>
            </a:r>
            <a:r>
              <a:rPr lang="ru-RU" sz="1200" b="1" dirty="0"/>
              <a:t>У</a:t>
            </a:r>
          </a:p>
          <a:p>
            <a:pPr marL="285750" indent="-285750">
              <a:buFont typeface="+mj-lt"/>
              <a:buAutoNum type="arabicPeriod" startAt="25"/>
            </a:pPr>
            <a:r>
              <a:rPr lang="ru-RU" sz="1200" dirty="0"/>
              <a:t>Теплота плавления </a:t>
            </a:r>
            <a:r>
              <a:rPr lang="ru-RU" sz="1200" b="1" dirty="0"/>
              <a:t>У</a:t>
            </a:r>
          </a:p>
          <a:p>
            <a:pPr marL="285750" indent="-285750">
              <a:buFont typeface="+mj-lt"/>
              <a:buAutoNum type="arabicPeriod" startAt="25"/>
            </a:pPr>
            <a:r>
              <a:rPr lang="ru-RU" sz="1200" dirty="0"/>
              <a:t>Теплота реакции и </a:t>
            </a:r>
            <a:r>
              <a:rPr lang="ru-RU" sz="1200" dirty="0" smtClean="0"/>
              <a:t>раствора </a:t>
            </a:r>
            <a:r>
              <a:rPr lang="ru-RU" sz="1200" b="1" dirty="0" smtClean="0"/>
              <a:t>ББ</a:t>
            </a:r>
            <a:endParaRPr lang="ru-RU" sz="1200" b="1" dirty="0"/>
          </a:p>
          <a:p>
            <a:pPr marL="285750" indent="-285750">
              <a:buFont typeface="+mj-lt"/>
              <a:buAutoNum type="arabicPeriod" startAt="25"/>
            </a:pPr>
            <a:r>
              <a:rPr lang="ru-RU" sz="1200" dirty="0"/>
              <a:t>Удельная теплоемкость </a:t>
            </a:r>
            <a:r>
              <a:rPr lang="ru-RU" sz="1200" b="1" dirty="0"/>
              <a:t>У</a:t>
            </a:r>
          </a:p>
          <a:p>
            <a:pPr marL="285750" indent="-285750">
              <a:buFont typeface="+mj-lt"/>
              <a:buAutoNum type="arabicPeriod" startAt="25"/>
            </a:pPr>
            <a:r>
              <a:rPr lang="ru-RU" sz="1200" dirty="0"/>
              <a:t>Уровень </a:t>
            </a:r>
            <a:r>
              <a:rPr lang="ru-RU" sz="1200" dirty="0" err="1"/>
              <a:t>pH</a:t>
            </a:r>
            <a:r>
              <a:rPr lang="ru-RU" sz="1200" dirty="0"/>
              <a:t> в бытовой химии</a:t>
            </a:r>
            <a:r>
              <a:rPr lang="ru-RU" sz="1200" b="1" dirty="0"/>
              <a:t> </a:t>
            </a:r>
            <a:r>
              <a:rPr lang="ru-RU" sz="1200" b="1" dirty="0" smtClean="0"/>
              <a:t>ББ</a:t>
            </a:r>
            <a:endParaRPr lang="ru-RU" sz="1200" b="1" dirty="0"/>
          </a:p>
          <a:p>
            <a:pPr marL="285750" indent="-285750">
              <a:buFont typeface="+mj-lt"/>
              <a:buAutoNum type="arabicPeriod" startAt="25"/>
            </a:pPr>
            <a:r>
              <a:rPr lang="ru-RU" sz="1200" dirty="0"/>
              <a:t>Фракционная дистилляция </a:t>
            </a:r>
            <a:r>
              <a:rPr lang="ru-RU" sz="1200" b="1" dirty="0" smtClean="0"/>
              <a:t>ББ</a:t>
            </a:r>
            <a:endParaRPr lang="ru-RU" sz="1200" b="1" dirty="0"/>
          </a:p>
          <a:p>
            <a:pPr marL="285750" indent="-285750">
              <a:buFont typeface="+mj-lt"/>
              <a:buAutoNum type="arabicPeriod" startAt="25"/>
            </a:pPr>
            <a:r>
              <a:rPr lang="ru-RU" sz="1200" dirty="0"/>
              <a:t>Химическое равновесие: нахождение константы </a:t>
            </a:r>
            <a:r>
              <a:rPr lang="ru-RU" sz="1200" b="1" dirty="0" smtClean="0"/>
              <a:t>ББ</a:t>
            </a:r>
            <a:endParaRPr lang="ru-RU" sz="1200" b="1" dirty="0"/>
          </a:p>
          <a:p>
            <a:pPr marL="285750" indent="-285750">
              <a:buFont typeface="+mj-lt"/>
              <a:buAutoNum type="arabicPeriod" startAt="25"/>
            </a:pPr>
            <a:r>
              <a:rPr lang="ru-RU" sz="1200" dirty="0"/>
              <a:t>Электропроводность: влияние концентрации </a:t>
            </a:r>
            <a:r>
              <a:rPr lang="ru-RU" sz="1200" b="1" dirty="0" smtClean="0"/>
              <a:t>ББ</a:t>
            </a:r>
            <a:endParaRPr lang="ru-RU" sz="1200" b="1" dirty="0"/>
          </a:p>
          <a:p>
            <a:pPr marL="285750" indent="-285750">
              <a:buFont typeface="+mj-lt"/>
              <a:buAutoNum type="arabicPeriod" startAt="25"/>
            </a:pPr>
            <a:r>
              <a:rPr lang="ru-RU" sz="1200" dirty="0"/>
              <a:t>Эндотермические и экзотермические реакции </a:t>
            </a:r>
            <a:r>
              <a:rPr lang="ru-RU" sz="1200" b="1" dirty="0" smtClean="0"/>
              <a:t>ББ</a:t>
            </a:r>
            <a:endParaRPr lang="ru-RU" sz="1200" b="1" dirty="0"/>
          </a:p>
          <a:p>
            <a:pPr marL="285750" indent="-285750">
              <a:buFont typeface="+mj-lt"/>
              <a:buAutoNum type="arabicPeriod" startAt="25"/>
            </a:pPr>
            <a:r>
              <a:rPr lang="ru-RU" sz="1200" dirty="0"/>
              <a:t>Энергетическое содержание пищевых продуктов </a:t>
            </a:r>
            <a:r>
              <a:rPr lang="ru-RU" sz="1200" b="1" dirty="0" smtClean="0"/>
              <a:t>ББ</a:t>
            </a:r>
            <a:endParaRPr lang="ru-RU" sz="1200" b="1" dirty="0"/>
          </a:p>
          <a:p>
            <a:pPr marL="285750" indent="-285750">
              <a:buFont typeface="+mj-lt"/>
              <a:buAutoNum type="arabicPeriod" startAt="25"/>
            </a:pPr>
            <a:r>
              <a:rPr lang="ru-RU" sz="1200" dirty="0" err="1"/>
              <a:t>Энергосодержание</a:t>
            </a:r>
            <a:r>
              <a:rPr lang="ru-RU" sz="1200" dirty="0"/>
              <a:t> различных видов топлива </a:t>
            </a:r>
            <a:r>
              <a:rPr lang="ru-RU" sz="1200" b="1" dirty="0" smtClean="0"/>
              <a:t>ББ</a:t>
            </a:r>
            <a:endParaRPr lang="ru-RU" sz="1200" b="1" dirty="0"/>
          </a:p>
        </p:txBody>
      </p:sp>
    </p:spTree>
    <p:extLst>
      <p:ext uri="{BB962C8B-B14F-4D97-AF65-F5344CB8AC3E}">
        <p14:creationId xmlns:p14="http://schemas.microsoft.com/office/powerpoint/2010/main" val="784114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09196" y="1109044"/>
            <a:ext cx="4743804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/>
              <a:t>8 </a:t>
            </a:r>
            <a:r>
              <a:rPr lang="ru-RU" sz="1400" b="1" dirty="0" smtClean="0"/>
              <a:t>класс:</a:t>
            </a:r>
            <a:endParaRPr lang="ru-RU" sz="1400" b="1" dirty="0"/>
          </a:p>
          <a:p>
            <a:r>
              <a:rPr lang="ru-RU" sz="1400" dirty="0"/>
              <a:t>Химическая реакция. Признаки химических реакций. </a:t>
            </a:r>
          </a:p>
          <a:p>
            <a:r>
              <a:rPr lang="ru-RU" sz="1400" dirty="0"/>
              <a:t>Содержание кислорода в воздухе. Физические и химические свойства кислорода.</a:t>
            </a:r>
          </a:p>
          <a:p>
            <a:r>
              <a:rPr lang="ru-RU" sz="1400" dirty="0"/>
              <a:t>3. Что такое эндотермические и экзотермические реакции?</a:t>
            </a:r>
          </a:p>
          <a:p>
            <a:r>
              <a:rPr lang="ru-RU" sz="1400" dirty="0"/>
              <a:t>4. Межмолекулярные взаимодействия. Химическая связь. Виды химической связи (физические и химические свойства спиртов). Класс: 8 (10, 11). </a:t>
            </a:r>
          </a:p>
          <a:p>
            <a:pPr algn="ctr"/>
            <a:r>
              <a:rPr lang="ru-RU" sz="1400" b="1" dirty="0"/>
              <a:t>9</a:t>
            </a:r>
            <a:r>
              <a:rPr lang="en-US" sz="1400" b="1" dirty="0" smtClean="0"/>
              <a:t> </a:t>
            </a:r>
            <a:r>
              <a:rPr lang="ru-RU" sz="1400" b="1" dirty="0"/>
              <a:t>класс:</a:t>
            </a:r>
          </a:p>
          <a:p>
            <a:r>
              <a:rPr lang="ru-RU" sz="1400" dirty="0" smtClean="0"/>
              <a:t>5</a:t>
            </a:r>
            <a:r>
              <a:rPr lang="ru-RU" sz="1400" dirty="0"/>
              <a:t>. Влияние температуры на скорость химической реакции.</a:t>
            </a:r>
          </a:p>
          <a:p>
            <a:pPr algn="ctr"/>
            <a:r>
              <a:rPr lang="ru-RU" sz="1400" b="1" dirty="0" smtClean="0"/>
              <a:t>10</a:t>
            </a:r>
            <a:r>
              <a:rPr lang="en-US" sz="1400" b="1" dirty="0" smtClean="0"/>
              <a:t> </a:t>
            </a:r>
            <a:r>
              <a:rPr lang="ru-RU" sz="1400" b="1" dirty="0"/>
              <a:t>класс:</a:t>
            </a:r>
          </a:p>
          <a:p>
            <a:r>
              <a:rPr lang="ru-RU" sz="1400" dirty="0" smtClean="0"/>
              <a:t>6</a:t>
            </a:r>
            <a:r>
              <a:rPr lang="ru-RU" sz="1400" dirty="0"/>
              <a:t>. Межмолекулярные взаимодействия. Химическая связь. Виды химической связи (физические и химические свойства спиртов). Класс: 8 (10, 11). </a:t>
            </a:r>
          </a:p>
          <a:p>
            <a:r>
              <a:rPr lang="ru-RU" sz="1400" dirty="0"/>
              <a:t>	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76619" y="4151320"/>
            <a:ext cx="482636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/>
              <a:t>11</a:t>
            </a:r>
            <a:r>
              <a:rPr lang="en-US" sz="1400" b="1" dirty="0" smtClean="0"/>
              <a:t> </a:t>
            </a:r>
            <a:r>
              <a:rPr lang="ru-RU" sz="1400" b="1" dirty="0"/>
              <a:t>класс:</a:t>
            </a:r>
          </a:p>
          <a:p>
            <a:r>
              <a:rPr lang="ru-RU" sz="1400" dirty="0" smtClean="0"/>
              <a:t>7</a:t>
            </a:r>
            <a:r>
              <a:rPr lang="ru-RU" sz="1400" dirty="0"/>
              <a:t>. Загрязнение воздуха и кислотные дожди. Уровень: базовый, углубленный. </a:t>
            </a:r>
          </a:p>
          <a:p>
            <a:r>
              <a:rPr lang="ru-RU" sz="1400" dirty="0"/>
              <a:t>8. Химические источники тока: энергия от электронов. Электролиз. Уровень: базовый, углубленный. </a:t>
            </a:r>
          </a:p>
          <a:p>
            <a:r>
              <a:rPr lang="ru-RU" sz="1400" dirty="0"/>
              <a:t>9. Кислотные дожди. Уровень: базовый, углубленный.</a:t>
            </a:r>
          </a:p>
          <a:p>
            <a:r>
              <a:rPr lang="ru-RU" sz="1400" dirty="0"/>
              <a:t>10. Концентрация раствора: закон </a:t>
            </a:r>
            <a:r>
              <a:rPr lang="ru-RU" sz="1400" dirty="0" err="1"/>
              <a:t>Бера</a:t>
            </a:r>
            <a:r>
              <a:rPr lang="ru-RU" sz="1400" dirty="0"/>
              <a:t>. Уровень: углубленный. 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0" y="-4036"/>
            <a:ext cx="9906000" cy="540608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176619" y="674660"/>
            <a:ext cx="927931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/>
              <a:t>Готовые </a:t>
            </a:r>
            <a:r>
              <a:rPr lang="ru-RU" sz="1600" b="1" dirty="0"/>
              <a:t>сценарии лабораторных </a:t>
            </a:r>
            <a:r>
              <a:rPr lang="ru-RU" sz="1600" b="1" dirty="0" smtClean="0"/>
              <a:t>работ для программного обеспечения </a:t>
            </a:r>
            <a:r>
              <a:rPr lang="en-US" sz="1600" b="1" dirty="0" err="1" smtClean="0"/>
              <a:t>SPARKvue</a:t>
            </a:r>
            <a:endParaRPr lang="ru-RU" sz="1600" b="1" dirty="0"/>
          </a:p>
        </p:txBody>
      </p:sp>
      <p:pic>
        <p:nvPicPr>
          <p:cNvPr id="24" name="Объект 3"/>
          <p:cNvPicPr>
            <a:picLocks noGrp="1" noChangeAspect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13246" y="2982224"/>
            <a:ext cx="2622085" cy="2649921"/>
          </a:xfrm>
          <a:prstGeom prst="rect">
            <a:avLst/>
          </a:prstGeom>
          <a:ln>
            <a:noFill/>
          </a:ln>
          <a:effectLst>
            <a:outerShdw blurRad="1397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267" y="2982224"/>
            <a:ext cx="2550024" cy="2550024"/>
          </a:xfrm>
          <a:prstGeom prst="rect">
            <a:avLst/>
          </a:prstGeom>
          <a:ln>
            <a:noFill/>
          </a:ln>
          <a:effectLst>
            <a:outerShdw blurRad="1397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15" name="Picture 3" descr="Z:\@МАРКЕТИНГ\Поставщики\PASCO\Графика\2018 New Products Images\PASCO Logos\PASCO\pasco_logo_2017_white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5098" y="-195043"/>
            <a:ext cx="2214763" cy="934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176619" y="81602"/>
            <a:ext cx="736870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Методическая поддержка: электронные образовательные ресурсы</a:t>
            </a:r>
            <a:endParaRPr lang="ru-RU" b="1" dirty="0">
              <a:solidFill>
                <a:schemeClr val="bg1"/>
              </a:solidFill>
            </a:endParaRPr>
          </a:p>
        </p:txBody>
      </p:sp>
      <p:graphicFrame>
        <p:nvGraphicFramePr>
          <p:cNvPr id="17" name="Таблица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3999642"/>
              </p:ext>
            </p:extLst>
          </p:nvPr>
        </p:nvGraphicFramePr>
        <p:xfrm>
          <a:off x="0" y="6429346"/>
          <a:ext cx="9906000" cy="42865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9530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953000"/>
              </a:tblGrid>
              <a:tr h="214327">
                <a:tc gridSpan="2">
                  <a:txBody>
                    <a:bodyPr/>
                    <a:lstStyle/>
                    <a:p>
                      <a:pPr marL="85725" indent="0" algn="l" rtl="0" fontAlgn="ctr"/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Методические пособия PASCO "56 готовых лабораторных работ по курсу естественного-научного цикла" (CD-диск)</a:t>
                      </a:r>
                    </a:p>
                  </a:txBody>
                  <a:tcPr marL="7214" marR="7214" marT="721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14327">
                <a:tc>
                  <a:txBody>
                    <a:bodyPr/>
                    <a:lstStyle/>
                    <a:p>
                      <a:pPr marL="93663" indent="0" algn="l" rtl="0" fontAlgn="ctr"/>
                      <a:r>
                        <a:rPr lang="ru-RU" sz="1100" b="1" i="1" u="none" strike="noStrike" baseline="0" dirty="0" smtClean="0">
                          <a:effectLst/>
                          <a:latin typeface="+mn-lt"/>
                        </a:rPr>
                        <a:t>В составе каждого комплекта</a:t>
                      </a:r>
                      <a:endParaRPr lang="ru-RU" sz="1100" b="0" i="1" u="none" strike="noStrike" dirty="0" smtClean="0">
                        <a:effectLst/>
                        <a:latin typeface="+mn-lt"/>
                      </a:endParaRPr>
                    </a:p>
                  </a:txBody>
                  <a:tcPr marL="7214" marR="7214" marT="721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1" u="none" strike="noStrike" dirty="0" smtClean="0">
                          <a:effectLst/>
                          <a:latin typeface="+mn-lt"/>
                        </a:rPr>
                        <a:t>                                                                                                             Код</a:t>
                      </a:r>
                      <a:r>
                        <a:rPr lang="ru-RU" sz="1100" b="1" i="1" u="none" strike="noStrike" baseline="0" dirty="0" smtClean="0">
                          <a:effectLst/>
                          <a:latin typeface="+mn-lt"/>
                        </a:rPr>
                        <a:t> для заказа: </a:t>
                      </a:r>
                      <a:r>
                        <a:rPr lang="ru-RU" sz="1100" b="0" i="1" u="none" strike="noStrike" baseline="0" dirty="0" smtClean="0">
                          <a:effectLst/>
                          <a:latin typeface="+mn-lt"/>
                        </a:rPr>
                        <a:t>680562</a:t>
                      </a:r>
                    </a:p>
                  </a:txBody>
                  <a:tcPr marL="7214" marR="7214" marT="721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5079634" y="1109044"/>
            <a:ext cx="482636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11</a:t>
            </a:r>
            <a:r>
              <a:rPr lang="ru-RU" sz="1400" dirty="0"/>
              <a:t>. Кислотно-основное титрование. Растворы. Концентрация растворов. Уровень: углубленный. </a:t>
            </a:r>
          </a:p>
          <a:p>
            <a:r>
              <a:rPr lang="ru-RU" sz="1400" dirty="0"/>
              <a:t>12. Температурные эффекты химических реакций. Уровень: углубленный. </a:t>
            </a:r>
          </a:p>
          <a:p>
            <a:r>
              <a:rPr lang="ru-RU" sz="1400" dirty="0"/>
              <a:t>13. Двухступенчатое титрование: многостадийные химические реакции. Уровень: углубленный. </a:t>
            </a:r>
          </a:p>
        </p:txBody>
      </p:sp>
    </p:spTree>
    <p:extLst>
      <p:ext uri="{BB962C8B-B14F-4D97-AF65-F5344CB8AC3E}">
        <p14:creationId xmlns:p14="http://schemas.microsoft.com/office/powerpoint/2010/main" val="3511839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4953000" y="3566792"/>
            <a:ext cx="4889471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400" b="1" dirty="0"/>
              <a:t>Методический комплект для учителя </a:t>
            </a:r>
            <a:r>
              <a:rPr lang="ru-RU" sz="1400" b="1" dirty="0" smtClean="0"/>
              <a:t>химии: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ru-RU" sz="1400" dirty="0"/>
              <a:t>в</a:t>
            </a:r>
            <a:r>
              <a:rPr lang="ru-RU" sz="1400" dirty="0" smtClean="0"/>
              <a:t>ключает книгу для учителя, рабочую тетрадь для учащегося и руководство по организации проектной деятельности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ru-RU" sz="1400" dirty="0" smtClean="0"/>
              <a:t>разработан российскими педагогами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ru-RU" sz="1400" dirty="0"/>
              <a:t>с</a:t>
            </a:r>
            <a:r>
              <a:rPr lang="ru-RU" sz="1400" dirty="0" smtClean="0"/>
              <a:t>оответствует ФГОС 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ru-RU" sz="1400" dirty="0" smtClean="0"/>
              <a:t>охватывает </a:t>
            </a:r>
            <a:r>
              <a:rPr lang="ru-RU" sz="1400" dirty="0"/>
              <a:t>два уровня: </a:t>
            </a:r>
            <a:r>
              <a:rPr lang="ru-RU" sz="1400" dirty="0" smtClean="0"/>
              <a:t>базовый и проектный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ru-RU" sz="1400" dirty="0" smtClean="0"/>
              <a:t>5 лабораторных работ и 6 проектных исследований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0" y="-4036"/>
            <a:ext cx="9906000" cy="540608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189530" y="3566792"/>
            <a:ext cx="476347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/>
              <a:t>Методическое руководство «Химия методом исследования»: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400" dirty="0" smtClean="0"/>
              <a:t>разработано специалистами </a:t>
            </a:r>
            <a:r>
              <a:rPr lang="en-US" sz="1400" dirty="0" smtClean="0"/>
              <a:t>PASCO Scientific</a:t>
            </a:r>
            <a:r>
              <a:rPr lang="ru-RU" sz="1400" dirty="0" smtClean="0"/>
              <a:t> и адаптировано российскими педагогами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400" dirty="0" smtClean="0"/>
              <a:t>24 лабораторных работы по всему школьному курсу химии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400" dirty="0" smtClean="0"/>
              <a:t>реальный </a:t>
            </a:r>
            <a:r>
              <a:rPr lang="ru-RU" sz="1400" dirty="0"/>
              <a:t>инструмент применения </a:t>
            </a:r>
            <a:r>
              <a:rPr lang="en-US" sz="1400" dirty="0"/>
              <a:t>STEM</a:t>
            </a:r>
            <a:r>
              <a:rPr lang="ru-RU" sz="1400" dirty="0"/>
              <a:t>-подхода в обучении 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0" y="3311586"/>
            <a:ext cx="9902372" cy="134214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89531" y="939254"/>
            <a:ext cx="360647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/>
              <a:t>Каждое методическое </a:t>
            </a:r>
            <a:r>
              <a:rPr lang="ru-RU" sz="1400" dirty="0" smtClean="0"/>
              <a:t>руководство содержит</a:t>
            </a:r>
            <a:r>
              <a:rPr lang="ru-RU" sz="1400" dirty="0"/>
              <a:t>: 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ru-RU" sz="1400" dirty="0" smtClean="0"/>
              <a:t>план-конспект </a:t>
            </a:r>
            <a:r>
              <a:rPr lang="ru-RU" sz="1400" dirty="0"/>
              <a:t>урока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ru-RU" sz="1400" dirty="0"/>
              <a:t>ход лабораторной </a:t>
            </a:r>
            <a:r>
              <a:rPr lang="ru-RU" sz="1400" dirty="0" smtClean="0"/>
              <a:t>работы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400" dirty="0"/>
              <a:t>вопросы для </a:t>
            </a:r>
            <a:r>
              <a:rPr lang="ru-RU" sz="1400" dirty="0" smtClean="0"/>
              <a:t>учащихся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ru-RU" sz="1400" dirty="0"/>
              <a:t>перечень необходимых материалов и приборов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ru-RU" sz="1400" dirty="0" smtClean="0"/>
              <a:t>информацию </a:t>
            </a:r>
            <a:r>
              <a:rPr lang="ru-RU" sz="1400" dirty="0"/>
              <a:t>по технике </a:t>
            </a:r>
            <a:r>
              <a:rPr lang="ru-RU" sz="1400" dirty="0" smtClean="0"/>
              <a:t>безопасности</a:t>
            </a:r>
            <a:endParaRPr lang="ru-RU" sz="1400" dirty="0"/>
          </a:p>
        </p:txBody>
      </p:sp>
      <p:graphicFrame>
        <p:nvGraphicFramePr>
          <p:cNvPr id="29" name="Таблица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2226587"/>
              </p:ext>
            </p:extLst>
          </p:nvPr>
        </p:nvGraphicFramePr>
        <p:xfrm>
          <a:off x="-4709" y="5509890"/>
          <a:ext cx="4957709" cy="58730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97823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979478"/>
              </a:tblGrid>
              <a:tr h="214327">
                <a:tc>
                  <a:txBody>
                    <a:bodyPr/>
                    <a:lstStyle/>
                    <a:p>
                      <a:pPr marL="85725" indent="0" algn="l" rtl="0" fontAlgn="ctr"/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Методическое руководство «Химия методом исследования")</a:t>
                      </a:r>
                    </a:p>
                  </a:txBody>
                  <a:tcPr marL="7214" marR="7214" marT="721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sz="1200" u="none" strike="noStrike" dirty="0" smtClean="0">
                        <a:effectLst/>
                        <a:latin typeface="+mn-lt"/>
                      </a:endParaRPr>
                    </a:p>
                  </a:txBody>
                  <a:tcPr marL="7214" marR="7214" marT="721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14327">
                <a:tc gridSpan="2">
                  <a:txBody>
                    <a:bodyPr/>
                    <a:lstStyle/>
                    <a:p>
                      <a:pPr algn="r" rtl="0" fontAlgn="ctr"/>
                      <a:r>
                        <a:rPr lang="ru-RU" sz="1100" b="1" i="1" u="none" strike="noStrike" dirty="0" smtClean="0">
                          <a:effectLst/>
                          <a:latin typeface="+mn-lt"/>
                        </a:rPr>
                        <a:t>Код</a:t>
                      </a:r>
                      <a:r>
                        <a:rPr lang="ru-RU" sz="1100" b="1" i="1" u="none" strike="noStrike" baseline="0" dirty="0" smtClean="0">
                          <a:effectLst/>
                          <a:latin typeface="+mn-lt"/>
                        </a:rPr>
                        <a:t> для заказа: </a:t>
                      </a:r>
                      <a:r>
                        <a:rPr lang="ru-RU" sz="1100" b="0" i="1" u="none" strike="noStrike" baseline="0" dirty="0" smtClean="0">
                          <a:effectLst/>
                          <a:latin typeface="+mn-lt"/>
                        </a:rPr>
                        <a:t>694196</a:t>
                      </a:r>
                      <a:endParaRPr lang="ru-RU" sz="1100" b="0" i="1" u="none" strike="noStrike" dirty="0" smtClean="0">
                        <a:effectLst/>
                        <a:latin typeface="+mn-lt"/>
                      </a:endParaRPr>
                    </a:p>
                  </a:txBody>
                  <a:tcPr marL="7214" marR="7214" marT="721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1400" u="none" strike="noStrike" dirty="0" smtClean="0">
                        <a:effectLst/>
                        <a:latin typeface="+mn-lt"/>
                      </a:endParaRPr>
                    </a:p>
                  </a:txBody>
                  <a:tcPr marL="7214" marR="7214" marT="7214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0" name="Таблица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9196755"/>
              </p:ext>
            </p:extLst>
          </p:nvPr>
        </p:nvGraphicFramePr>
        <p:xfrm>
          <a:off x="4953000" y="5509890"/>
          <a:ext cx="4949372" cy="13276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688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80572"/>
              </a:tblGrid>
              <a:tr h="388083">
                <a:tc>
                  <a:txBody>
                    <a:bodyPr/>
                    <a:lstStyle/>
                    <a:p>
                      <a:pPr marL="85725" indent="0" algn="l" rtl="0" fontAlgn="ctr"/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Методический комплект для учителя химии на один класс</a:t>
                      </a:r>
                      <a:r>
                        <a:rPr lang="ru-RU" sz="1200" u="none" strike="noStrike" baseline="0" dirty="0" smtClean="0">
                          <a:effectLst/>
                          <a:latin typeface="+mn-lt"/>
                        </a:rPr>
                        <a:t> (1+15)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 </a:t>
                      </a:r>
                    </a:p>
                  </a:txBody>
                  <a:tcPr marL="7214" marR="7214" marT="721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sz="1200" u="none" strike="noStrike" dirty="0" smtClean="0">
                        <a:effectLst/>
                        <a:latin typeface="+mn-lt"/>
                      </a:endParaRPr>
                    </a:p>
                  </a:txBody>
                  <a:tcPr marL="7214" marR="7214" marT="721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14138">
                <a:tc gridSpan="2">
                  <a:txBody>
                    <a:bodyPr/>
                    <a:lstStyle/>
                    <a:p>
                      <a:pPr lvl="0" algn="l" rtl="0" fontAlgn="ctr"/>
                      <a:r>
                        <a:rPr lang="ru-RU" sz="1100" b="1" i="1" u="none" strike="noStrike" dirty="0" smtClean="0">
                          <a:effectLst/>
                          <a:latin typeface="+mn-lt"/>
                        </a:rPr>
                        <a:t>                                                                                                             Код</a:t>
                      </a:r>
                      <a:r>
                        <a:rPr lang="ru-RU" sz="1100" b="1" i="1" u="none" strike="noStrike" baseline="0" dirty="0" smtClean="0">
                          <a:effectLst/>
                          <a:latin typeface="+mn-lt"/>
                        </a:rPr>
                        <a:t> для заказа: </a:t>
                      </a:r>
                      <a:r>
                        <a:rPr lang="ru-RU" sz="1100" b="0" i="1" u="none" strike="noStrike" baseline="0" dirty="0" smtClean="0">
                          <a:effectLst/>
                          <a:latin typeface="+mn-lt"/>
                        </a:rPr>
                        <a:t>681539</a:t>
                      </a:r>
                      <a:endParaRPr lang="ru-RU" sz="1100" b="0" i="1" u="none" strike="noStrike" dirty="0" smtClean="0">
                        <a:effectLst/>
                        <a:latin typeface="+mn-lt"/>
                      </a:endParaRPr>
                    </a:p>
                  </a:txBody>
                  <a:tcPr marL="7214" marR="7214" marT="721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60091">
                <a:tc>
                  <a:txBody>
                    <a:bodyPr/>
                    <a:lstStyle/>
                    <a:p>
                      <a:pPr marL="85725" indent="0" algn="l" rtl="0" fontAlgn="ctr"/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Методический комплект для учителя химии (1+1)</a:t>
                      </a:r>
                      <a:endParaRPr lang="ru-RU" sz="1200" u="none" strike="noStrike" dirty="0">
                        <a:effectLst/>
                        <a:latin typeface="+mn-lt"/>
                      </a:endParaRPr>
                    </a:p>
                  </a:txBody>
                  <a:tcPr marL="7214" marR="7214" marT="721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214" marR="7214" marT="721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65348">
                <a:tc gridSpan="2"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1" u="none" strike="noStrike" dirty="0" smtClean="0">
                          <a:effectLst/>
                          <a:latin typeface="+mn-lt"/>
                        </a:rPr>
                        <a:t>                                                                                                             Код</a:t>
                      </a:r>
                      <a:r>
                        <a:rPr lang="ru-RU" sz="1100" b="1" i="1" u="none" strike="noStrike" baseline="0" dirty="0" smtClean="0">
                          <a:effectLst/>
                          <a:latin typeface="+mn-lt"/>
                        </a:rPr>
                        <a:t> для заказа: </a:t>
                      </a:r>
                      <a:r>
                        <a:rPr lang="ru-RU" sz="1100" b="0" i="1" u="none" strike="noStrike" baseline="0" dirty="0" smtClean="0">
                          <a:effectLst/>
                          <a:latin typeface="+mn-lt"/>
                        </a:rPr>
                        <a:t>681534</a:t>
                      </a:r>
                      <a:endParaRPr lang="ru-RU" sz="1100" b="0" i="1" u="none" strike="noStrike" dirty="0" smtClean="0">
                        <a:effectLst/>
                        <a:latin typeface="+mn-lt"/>
                      </a:endParaRPr>
                    </a:p>
                  </a:txBody>
                  <a:tcPr marL="7214" marR="7214" marT="721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8" name="Picture 3" descr="Z:\@МАРКЕТИНГ\Поставщики\PASCO\Графика\2018 New Products Images\PASCO Logos\PASCO\pasco_logo_2017_whit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5098" y="-195043"/>
            <a:ext cx="2214763" cy="934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Прямоугольник 21"/>
          <p:cNvSpPr/>
          <p:nvPr/>
        </p:nvSpPr>
        <p:spPr>
          <a:xfrm>
            <a:off x="176619" y="81602"/>
            <a:ext cx="635132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Методическая поддержка: брошюры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2050" name="Picture 2" descr="Z:\@МАРКЕТИНГ\Поставщики\PASCO\Графика\Методические пособия\Химия_Пособие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4065" y="992134"/>
            <a:ext cx="1354197" cy="1915270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Z:\@МАРКЕТИНГ\Поставщики\PASCO\Графика\Методические пособия\Химия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7147" y="990797"/>
            <a:ext cx="1496081" cy="1916607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Z:\@МАРКЕТИНГ\Поставщики\PASCO\Графика\Методические пособия\Химия_Методичка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9995" y="1378764"/>
            <a:ext cx="1077303" cy="1528640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Z:\@МАРКЕТИНГ\Рабочий каталог\Богдан\ПРЕЗЕНТАЦИИ\Химия дорожная карта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5028" y="992135"/>
            <a:ext cx="1372682" cy="1915269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3695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5304" y="4985672"/>
            <a:ext cx="1869262" cy="1865523"/>
          </a:xfrm>
          <a:prstGeom prst="rect">
            <a:avLst/>
          </a:prstGeom>
        </p:spPr>
      </p:pic>
      <p:pic>
        <p:nvPicPr>
          <p:cNvPr id="47" name="Picture 5" descr="C:\Users\nagaytsev\Downloads\PS-340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4692" y="2955573"/>
            <a:ext cx="2319439" cy="2123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nagaytsev\Downloads\PS-340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5975" y="2798133"/>
            <a:ext cx="2733675" cy="2323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nagaytsev\Downloads\OS-9477A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9643" y="5122773"/>
            <a:ext cx="2465851" cy="1735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C:\Users\nagaytsev\Downloads\SE-8757B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5507" y="3179062"/>
            <a:ext cx="1954083" cy="1177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nagaytsev\Downloads\RS1751_PASCO_webinfo_images (1)\SE-9719A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9165" y="4467751"/>
            <a:ext cx="2238961" cy="2238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5" name="Группа 64"/>
          <p:cNvGrpSpPr/>
          <p:nvPr/>
        </p:nvGrpSpPr>
        <p:grpSpPr>
          <a:xfrm>
            <a:off x="2392157" y="5380817"/>
            <a:ext cx="288032" cy="307777"/>
            <a:chOff x="2777940" y="3116823"/>
            <a:chExt cx="288032" cy="307777"/>
          </a:xfrm>
        </p:grpSpPr>
        <p:sp>
          <p:nvSpPr>
            <p:cNvPr id="69" name="Овал 68"/>
            <p:cNvSpPr/>
            <p:nvPr/>
          </p:nvSpPr>
          <p:spPr>
            <a:xfrm>
              <a:off x="2777940" y="3126695"/>
              <a:ext cx="288032" cy="288032"/>
            </a:xfrm>
            <a:prstGeom prst="ellipse">
              <a:avLst/>
            </a:prstGeom>
            <a:ln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73" name="Прямоугольник 72"/>
            <p:cNvSpPr/>
            <p:nvPr/>
          </p:nvSpPr>
          <p:spPr>
            <a:xfrm>
              <a:off x="2777941" y="3116823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7" name="Группа 76"/>
          <p:cNvGrpSpPr/>
          <p:nvPr/>
        </p:nvGrpSpPr>
        <p:grpSpPr>
          <a:xfrm>
            <a:off x="4189644" y="5380817"/>
            <a:ext cx="288032" cy="307777"/>
            <a:chOff x="2777940" y="3116823"/>
            <a:chExt cx="288032" cy="307777"/>
          </a:xfrm>
        </p:grpSpPr>
        <p:sp>
          <p:nvSpPr>
            <p:cNvPr id="78" name="Овал 77"/>
            <p:cNvSpPr/>
            <p:nvPr/>
          </p:nvSpPr>
          <p:spPr>
            <a:xfrm>
              <a:off x="2777940" y="3126695"/>
              <a:ext cx="288032" cy="288032"/>
            </a:xfrm>
            <a:prstGeom prst="ellipse">
              <a:avLst/>
            </a:prstGeom>
            <a:ln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93" name="Прямоугольник 92"/>
            <p:cNvSpPr/>
            <p:nvPr/>
          </p:nvSpPr>
          <p:spPr>
            <a:xfrm>
              <a:off x="2777941" y="3116823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01" name="Группа 100"/>
          <p:cNvGrpSpPr/>
          <p:nvPr/>
        </p:nvGrpSpPr>
        <p:grpSpPr>
          <a:xfrm>
            <a:off x="7610655" y="5380817"/>
            <a:ext cx="288032" cy="307777"/>
            <a:chOff x="2775105" y="3261322"/>
            <a:chExt cx="288032" cy="307777"/>
          </a:xfrm>
        </p:grpSpPr>
        <p:sp>
          <p:nvSpPr>
            <p:cNvPr id="102" name="Овал 101"/>
            <p:cNvSpPr/>
            <p:nvPr/>
          </p:nvSpPr>
          <p:spPr>
            <a:xfrm>
              <a:off x="2775105" y="3271194"/>
              <a:ext cx="288032" cy="288032"/>
            </a:xfrm>
            <a:prstGeom prst="ellipse">
              <a:avLst/>
            </a:prstGeom>
            <a:ln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03" name="Прямоугольник 102"/>
            <p:cNvSpPr/>
            <p:nvPr/>
          </p:nvSpPr>
          <p:spPr>
            <a:xfrm>
              <a:off x="2775106" y="3261322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4" name="Группа 53"/>
          <p:cNvGrpSpPr/>
          <p:nvPr/>
        </p:nvGrpSpPr>
        <p:grpSpPr>
          <a:xfrm>
            <a:off x="2176364" y="3187025"/>
            <a:ext cx="288032" cy="307777"/>
            <a:chOff x="2777940" y="3116823"/>
            <a:chExt cx="288032" cy="307777"/>
          </a:xfrm>
        </p:grpSpPr>
        <p:sp>
          <p:nvSpPr>
            <p:cNvPr id="55" name="Овал 54"/>
            <p:cNvSpPr/>
            <p:nvPr/>
          </p:nvSpPr>
          <p:spPr>
            <a:xfrm>
              <a:off x="2777940" y="3126695"/>
              <a:ext cx="288032" cy="288032"/>
            </a:xfrm>
            <a:prstGeom prst="ellipse">
              <a:avLst/>
            </a:prstGeom>
            <a:ln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56" name="Прямоугольник 55"/>
            <p:cNvSpPr/>
            <p:nvPr/>
          </p:nvSpPr>
          <p:spPr>
            <a:xfrm>
              <a:off x="2777941" y="3116823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3078" name="Picture 6" descr="C:\Users\nagaytsev\Downloads\PS-2938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7965" y="936523"/>
            <a:ext cx="2914265" cy="1922606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 descr="C:\Users\nagaytsev\Downloads\PS-2235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42" t="5909" r="13307" b="6006"/>
          <a:stretch/>
        </p:blipFill>
        <p:spPr bwMode="auto">
          <a:xfrm>
            <a:off x="36432" y="4512558"/>
            <a:ext cx="1981322" cy="1744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5" descr="C:\Users\nagaytsev\Downloads\PS-2600.jp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95" r="9317" b="12219"/>
          <a:stretch/>
        </p:blipFill>
        <p:spPr bwMode="auto">
          <a:xfrm>
            <a:off x="48931" y="3295221"/>
            <a:ext cx="1956325" cy="973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Прямоугольник 37"/>
          <p:cNvSpPr/>
          <p:nvPr/>
        </p:nvSpPr>
        <p:spPr>
          <a:xfrm>
            <a:off x="0" y="-4036"/>
            <a:ext cx="9906000" cy="540608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9" name="Picture 3" descr="Z:\@МАРКЕТИНГ\Поставщики\PASCO\Графика\2018 New Products Images\PASCO Logos\PASCO\pasco_logo_2017_white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5098" y="-195043"/>
            <a:ext cx="2214763" cy="934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hape 326"/>
          <p:cNvSpPr txBox="1">
            <a:spLocks/>
          </p:cNvSpPr>
          <p:nvPr/>
        </p:nvSpPr>
        <p:spPr>
          <a:xfrm>
            <a:off x="230013" y="3643"/>
            <a:ext cx="7617295" cy="523647"/>
          </a:xfrm>
          <a:prstGeom prst="rect">
            <a:avLst/>
          </a:prstGeom>
          <a:noFill/>
          <a:ln>
            <a:noFill/>
          </a:ln>
        </p:spPr>
        <p:txBody>
          <a:bodyPr vert="horz" lIns="81616" tIns="40798" rIns="81616" bIns="40798" rtlCol="0"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800" b="1" dirty="0" smtClean="0">
                <a:solidFill>
                  <a:schemeClr val="bg1"/>
                </a:solidFill>
              </a:rPr>
              <a:t>Дополнительное оборудование</a:t>
            </a:r>
            <a:endParaRPr lang="ru-RU" sz="1800" b="1" dirty="0">
              <a:solidFill>
                <a:schemeClr val="bg1"/>
              </a:solidFill>
            </a:endParaRPr>
          </a:p>
        </p:txBody>
      </p:sp>
      <p:grpSp>
        <p:nvGrpSpPr>
          <p:cNvPr id="60" name="Группа 59"/>
          <p:cNvGrpSpPr/>
          <p:nvPr/>
        </p:nvGrpSpPr>
        <p:grpSpPr>
          <a:xfrm>
            <a:off x="252909" y="3187025"/>
            <a:ext cx="288032" cy="307777"/>
            <a:chOff x="7718918" y="3847564"/>
            <a:chExt cx="288032" cy="307777"/>
          </a:xfrm>
        </p:grpSpPr>
        <p:sp>
          <p:nvSpPr>
            <p:cNvPr id="61" name="Овал 60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ln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62" name="Прямоугольник 61"/>
            <p:cNvSpPr/>
            <p:nvPr/>
          </p:nvSpPr>
          <p:spPr>
            <a:xfrm>
              <a:off x="7718918" y="3847564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48" name="Рисунок 47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13" t="12540" r="14669" b="17535"/>
          <a:stretch/>
        </p:blipFill>
        <p:spPr>
          <a:xfrm>
            <a:off x="9211401" y="3682583"/>
            <a:ext cx="288032" cy="260158"/>
          </a:xfrm>
          <a:prstGeom prst="rect">
            <a:avLst/>
          </a:prstGeom>
        </p:spPr>
      </p:pic>
      <p:grpSp>
        <p:nvGrpSpPr>
          <p:cNvPr id="57" name="Группа 56"/>
          <p:cNvGrpSpPr/>
          <p:nvPr/>
        </p:nvGrpSpPr>
        <p:grpSpPr>
          <a:xfrm>
            <a:off x="252909" y="4432814"/>
            <a:ext cx="288032" cy="307777"/>
            <a:chOff x="2777940" y="3116823"/>
            <a:chExt cx="288032" cy="307777"/>
          </a:xfrm>
        </p:grpSpPr>
        <p:sp>
          <p:nvSpPr>
            <p:cNvPr id="63" name="Овал 62"/>
            <p:cNvSpPr/>
            <p:nvPr/>
          </p:nvSpPr>
          <p:spPr>
            <a:xfrm>
              <a:off x="2777940" y="3126695"/>
              <a:ext cx="288032" cy="288032"/>
            </a:xfrm>
            <a:prstGeom prst="ellipse">
              <a:avLst/>
            </a:prstGeom>
            <a:ln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64" name="Прямоугольник 63"/>
            <p:cNvSpPr/>
            <p:nvPr/>
          </p:nvSpPr>
          <p:spPr>
            <a:xfrm>
              <a:off x="2777941" y="3116823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04" name="Группа 103"/>
          <p:cNvGrpSpPr/>
          <p:nvPr/>
        </p:nvGrpSpPr>
        <p:grpSpPr>
          <a:xfrm>
            <a:off x="7387322" y="1186899"/>
            <a:ext cx="288032" cy="307777"/>
            <a:chOff x="2775105" y="3261322"/>
            <a:chExt cx="288032" cy="307777"/>
          </a:xfrm>
        </p:grpSpPr>
        <p:sp>
          <p:nvSpPr>
            <p:cNvPr id="105" name="Овал 104"/>
            <p:cNvSpPr/>
            <p:nvPr/>
          </p:nvSpPr>
          <p:spPr>
            <a:xfrm>
              <a:off x="2775105" y="3271194"/>
              <a:ext cx="288032" cy="288032"/>
            </a:xfrm>
            <a:prstGeom prst="ellipse">
              <a:avLst/>
            </a:prstGeom>
            <a:ln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06" name="Прямоугольник 105"/>
            <p:cNvSpPr/>
            <p:nvPr/>
          </p:nvSpPr>
          <p:spPr>
            <a:xfrm>
              <a:off x="2775106" y="3261322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07" name="Группа 106"/>
          <p:cNvGrpSpPr/>
          <p:nvPr/>
        </p:nvGrpSpPr>
        <p:grpSpPr>
          <a:xfrm>
            <a:off x="4918596" y="3882308"/>
            <a:ext cx="288032" cy="307777"/>
            <a:chOff x="564497" y="2416487"/>
            <a:chExt cx="288032" cy="307777"/>
          </a:xfrm>
        </p:grpSpPr>
        <p:sp>
          <p:nvSpPr>
            <p:cNvPr id="108" name="Овал 107"/>
            <p:cNvSpPr/>
            <p:nvPr/>
          </p:nvSpPr>
          <p:spPr>
            <a:xfrm>
              <a:off x="564497" y="2426359"/>
              <a:ext cx="288032" cy="288032"/>
            </a:xfrm>
            <a:prstGeom prst="ellipse">
              <a:avLst/>
            </a:prstGeom>
            <a:ln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09" name="Прямоугольник 108"/>
            <p:cNvSpPr/>
            <p:nvPr/>
          </p:nvSpPr>
          <p:spPr>
            <a:xfrm>
              <a:off x="564498" y="2416487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8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10" name="Группа 109"/>
          <p:cNvGrpSpPr/>
          <p:nvPr/>
        </p:nvGrpSpPr>
        <p:grpSpPr>
          <a:xfrm>
            <a:off x="7387322" y="3117566"/>
            <a:ext cx="288032" cy="307777"/>
            <a:chOff x="2777940" y="3116823"/>
            <a:chExt cx="288032" cy="307777"/>
          </a:xfrm>
        </p:grpSpPr>
        <p:sp>
          <p:nvSpPr>
            <p:cNvPr id="111" name="Овал 110"/>
            <p:cNvSpPr/>
            <p:nvPr/>
          </p:nvSpPr>
          <p:spPr>
            <a:xfrm>
              <a:off x="2777940" y="3126695"/>
              <a:ext cx="288032" cy="288032"/>
            </a:xfrm>
            <a:prstGeom prst="ellipse">
              <a:avLst/>
            </a:prstGeom>
            <a:ln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12" name="Прямоугольник 111"/>
            <p:cNvSpPr/>
            <p:nvPr/>
          </p:nvSpPr>
          <p:spPr>
            <a:xfrm>
              <a:off x="2777941" y="3116823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9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2" name="Группа 51"/>
          <p:cNvGrpSpPr/>
          <p:nvPr/>
        </p:nvGrpSpPr>
        <p:grpSpPr>
          <a:xfrm>
            <a:off x="9057464" y="3450408"/>
            <a:ext cx="848536" cy="307777"/>
            <a:chOff x="7683516" y="3843843"/>
            <a:chExt cx="848536" cy="307777"/>
          </a:xfrm>
        </p:grpSpPr>
        <p:sp>
          <p:nvSpPr>
            <p:cNvPr id="53" name="Овал 52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ln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59" name="Прямоугольник 58"/>
            <p:cNvSpPr/>
            <p:nvPr/>
          </p:nvSpPr>
          <p:spPr>
            <a:xfrm>
              <a:off x="7683516" y="3843843"/>
              <a:ext cx="848536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aphicFrame>
        <p:nvGraphicFramePr>
          <p:cNvPr id="58" name="Таблица 5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9531692"/>
              </p:ext>
            </p:extLst>
          </p:nvPr>
        </p:nvGraphicFramePr>
        <p:xfrm>
          <a:off x="230013" y="674661"/>
          <a:ext cx="4668847" cy="238694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6000"/>
                <a:gridCol w="337284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80000"/>
              </a:tblGrid>
              <a:tr h="226942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Наименование</a:t>
                      </a:r>
                    </a:p>
                  </a:txBody>
                  <a:tcPr marL="6196" marR="6196" marT="6196" marB="0" anchor="ctr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1" u="none" strike="noStrike" kern="1200" dirty="0" smtClean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7214" marR="7214" marT="7214" marB="0" anchor="ctr">
                    <a:solidFill>
                      <a:srgbClr val="6CA62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Код для заказа</a:t>
                      </a:r>
                    </a:p>
                  </a:txBody>
                  <a:tcPr marL="6196" marR="6196" marT="6196" marB="0" anchor="ctr">
                    <a:solidFill>
                      <a:schemeClr val="accent4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Спектрометр беспроводной </a:t>
                      </a:r>
                      <a:r>
                        <a:rPr lang="en-US" sz="1200" u="none" strike="noStrike" dirty="0" smtClean="0">
                          <a:effectLst/>
                          <a:latin typeface="+mn-lt"/>
                        </a:rPr>
                        <a:t>PASCO</a:t>
                      </a:r>
                      <a:endParaRPr lang="ru-RU" sz="1200" u="none" strike="noStrike" dirty="0">
                        <a:effectLst/>
                        <a:latin typeface="+mn-lt"/>
                      </a:endParaRPr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677552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Поляриметр беспроводной 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PASCO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682489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+mn-lt"/>
                        </a:rPr>
                        <a:t>Набор</a:t>
                      </a:r>
                      <a:r>
                        <a:rPr lang="ru-RU" sz="1200" baseline="0" dirty="0" smtClean="0">
                          <a:latin typeface="+mn-lt"/>
                        </a:rPr>
                        <a:t> для сборки молекул </a:t>
                      </a:r>
                      <a:r>
                        <a:rPr lang="en-US" sz="1200" baseline="0" dirty="0" smtClean="0">
                          <a:latin typeface="+mn-lt"/>
                        </a:rPr>
                        <a:t>PASCO</a:t>
                      </a:r>
                      <a:endParaRPr lang="ru-RU" sz="1200" dirty="0"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+mn-lt"/>
                        </a:rPr>
                        <a:t>695246</a:t>
                      </a:r>
                      <a:endParaRPr lang="ru-RU" sz="1200" dirty="0"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+mn-lt"/>
                        </a:rPr>
                        <a:t>Аксессуары</a:t>
                      </a:r>
                      <a:r>
                        <a:rPr lang="ru-RU" sz="1200" baseline="0" dirty="0" smtClean="0">
                          <a:latin typeface="+mn-lt"/>
                        </a:rPr>
                        <a:t> для демонстрации поляризации </a:t>
                      </a:r>
                      <a:r>
                        <a:rPr lang="en-US" sz="1200" baseline="0" dirty="0" smtClean="0">
                          <a:latin typeface="+mn-lt"/>
                        </a:rPr>
                        <a:t>PASCO</a:t>
                      </a:r>
                      <a:endParaRPr lang="ru-RU" sz="1200" dirty="0"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+mn-lt"/>
                        </a:rPr>
                        <a:t>683798</a:t>
                      </a:r>
                      <a:endParaRPr lang="ru-RU" sz="1200" dirty="0"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93034630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+mn-lt"/>
                        </a:rPr>
                        <a:t>Фильтры</a:t>
                      </a:r>
                      <a:r>
                        <a:rPr lang="ru-RU" sz="1200" baseline="0" dirty="0" smtClean="0">
                          <a:latin typeface="+mn-lt"/>
                        </a:rPr>
                        <a:t> поляризационные (19 см) </a:t>
                      </a:r>
                      <a:r>
                        <a:rPr lang="en-US" sz="1200" baseline="0" dirty="0" smtClean="0">
                          <a:latin typeface="+mn-lt"/>
                        </a:rPr>
                        <a:t>PASCO</a:t>
                      </a:r>
                      <a:endParaRPr lang="ru-RU" sz="1200" dirty="0"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+mn-lt"/>
                        </a:rPr>
                        <a:t>683799</a:t>
                      </a:r>
                      <a:endParaRPr lang="ru-RU" sz="1200" dirty="0"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+mn-lt"/>
                        </a:rPr>
                        <a:t>Набор</a:t>
                      </a:r>
                      <a:r>
                        <a:rPr lang="ru-RU" sz="1200" baseline="0" dirty="0" smtClean="0">
                          <a:latin typeface="+mn-lt"/>
                        </a:rPr>
                        <a:t> фигур «Плотность тел»</a:t>
                      </a:r>
                      <a:r>
                        <a:rPr lang="en-US" sz="1200" baseline="0" dirty="0" smtClean="0">
                          <a:latin typeface="+mn-lt"/>
                        </a:rPr>
                        <a:t> PASCO</a:t>
                      </a:r>
                      <a:endParaRPr lang="ru-RU" sz="1200" dirty="0"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+mn-lt"/>
                        </a:rPr>
                        <a:t>674011</a:t>
                      </a:r>
                      <a:endParaRPr lang="ru-RU" sz="1200" dirty="0"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+mn-lt"/>
                        </a:rPr>
                        <a:t>Набор</a:t>
                      </a:r>
                      <a:r>
                        <a:rPr lang="ru-RU" sz="1200" baseline="0" dirty="0" smtClean="0">
                          <a:latin typeface="+mn-lt"/>
                        </a:rPr>
                        <a:t> «Газовые законы» </a:t>
                      </a:r>
                      <a:r>
                        <a:rPr lang="en-US" sz="1200" baseline="0" dirty="0" smtClean="0">
                          <a:latin typeface="+mn-lt"/>
                        </a:rPr>
                        <a:t>PASCO</a:t>
                      </a:r>
                      <a:endParaRPr lang="ru-RU" sz="1200" dirty="0"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+mn-lt"/>
                        </a:rPr>
                        <a:t>677976</a:t>
                      </a:r>
                      <a:endParaRPr lang="ru-RU" sz="1200" dirty="0"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34403154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+mn-lt"/>
                        </a:rPr>
                        <a:t>8</a:t>
                      </a:r>
                      <a:endParaRPr lang="ru-RU" sz="1200" dirty="0">
                        <a:latin typeface="+mn-lt"/>
                      </a:endParaRPr>
                    </a:p>
                  </a:txBody>
                  <a:tcPr marL="6475" marR="6475" marT="647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Магнитная мешалка с подогревом </a:t>
                      </a:r>
                      <a:endParaRPr lang="ru-RU" sz="1200" dirty="0">
                        <a:latin typeface="+mn-lt"/>
                      </a:endParaRPr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697667</a:t>
                      </a:r>
                      <a:endParaRPr lang="ru-RU" sz="1200" dirty="0"/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+mn-lt"/>
                        </a:rPr>
                        <a:t>9</a:t>
                      </a:r>
                      <a:endParaRPr lang="ru-RU" sz="1200" dirty="0">
                        <a:latin typeface="+mn-lt"/>
                      </a:endParaRPr>
                    </a:p>
                  </a:txBody>
                  <a:tcPr marL="6475" marR="6475" marT="647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+mn-lt"/>
                        </a:rPr>
                        <a:t>Весы электронные 2000 г </a:t>
                      </a:r>
                      <a:r>
                        <a:rPr lang="ru-RU" sz="1200" dirty="0" err="1" smtClean="0">
                          <a:latin typeface="+mn-lt"/>
                        </a:rPr>
                        <a:t>Ohaus</a:t>
                      </a:r>
                      <a:endParaRPr lang="ru-RU" sz="1200" dirty="0" smtClean="0"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u="none" strike="noStrike" dirty="0" smtClean="0">
                          <a:effectLst/>
                        </a:rPr>
                        <a:t>684975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+mn-lt"/>
                        </a:rPr>
                        <a:t>10</a:t>
                      </a:r>
                      <a:endParaRPr lang="ru-RU" sz="1200" dirty="0">
                        <a:latin typeface="+mn-lt"/>
                      </a:endParaRPr>
                    </a:p>
                  </a:txBody>
                  <a:tcPr marL="6475" marR="6475" marT="647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Адаптер </a:t>
                      </a:r>
                      <a:r>
                        <a:rPr lang="en-US" sz="1200" u="none" strike="noStrike" dirty="0" smtClean="0">
                          <a:effectLst/>
                          <a:latin typeface="+mn-lt"/>
                        </a:rPr>
                        <a:t>USB-Bluetooth 4.0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684988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51796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634" t="3835" r="6613" b="4892"/>
          <a:stretch/>
        </p:blipFill>
        <p:spPr>
          <a:xfrm rot="10800000">
            <a:off x="8379554" y="1059325"/>
            <a:ext cx="836102" cy="2809961"/>
          </a:xfrm>
          <a:prstGeom prst="rect">
            <a:avLst/>
          </a:prstGeom>
        </p:spPr>
      </p:pic>
      <p:pic>
        <p:nvPicPr>
          <p:cNvPr id="2050" name="Picture 2" descr="C:\Users\nagaytsev\Downloads\RS1751_PASCO_webinfo_images (1)\PS-257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8450" y="4293185"/>
            <a:ext cx="2286438" cy="1087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" name="Picture 2" descr="C:\Users\nagaytsev\Downloads\PS-351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365944" y="4568477"/>
            <a:ext cx="1981782" cy="232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" name="Picture 2" descr="Z:\@МАРКЕТИНГ\Рабочий каталог\Богдан\Перевод карточек\Карточки сделанные по шаблону\PS-3514_Электрод pH плоский PASCO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08"/>
          <a:stretch/>
        </p:blipFill>
        <p:spPr bwMode="auto">
          <a:xfrm rot="16200000" flipV="1">
            <a:off x="2538493" y="4504683"/>
            <a:ext cx="2245323" cy="623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" name="Picture 3" descr="Z:\@МАРКЕТИНГ\Рабочий каталог\Богдан\Перевод карточек\Карточки сделанные по шаблону\PS-3515 Oxidation Reduction Potential Probe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 flipH="1" flipV="1">
            <a:off x="3182020" y="4549125"/>
            <a:ext cx="2028703" cy="317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" name="Picture 4" descr="Z:\@МАРКЕТИНГ\Рабочий каталог\Богдан\Перевод карточек\Карточки сделанные по шаблону\PS-3516 Ammonium Ion Selective Electrode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 flipH="1" flipV="1">
            <a:off x="3644333" y="4550410"/>
            <a:ext cx="2039875" cy="326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4" name="Picture 5" descr="Z:\@МАРКЕТИНГ\Рабочий каталог\Богдан\Перевод карточек\Карточки сделанные по шаблону\PS-3517 Carbon Dioxide Ion Selective Electrode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 flipH="1" flipV="1">
            <a:off x="4206220" y="4594063"/>
            <a:ext cx="2043047" cy="242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5" name="Picture 6" descr="Z:\@МАРКЕТИНГ\Рабочий каталог\Богдан\Перевод карточек\Карточки сделанные по шаблону\PS-3518 Электрод ион-селективный PASCO (Кальций)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 flipH="1" flipV="1">
            <a:off x="4786362" y="4582634"/>
            <a:ext cx="1981782" cy="203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6" name="Picture 7" descr="Z:\@МАРКЕТИНГ\Рабочий каталог\Богдан\Перевод карточек\Карточки сделанные по шаблону\PS-3519_Электрод ион-селективный PASCO (Хлориды)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 flipH="1" flipV="1">
            <a:off x="5949722" y="4573411"/>
            <a:ext cx="1992958" cy="233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4" descr="C:\Users\nagaytsev\Downloads\PS-2135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631" y="4597369"/>
            <a:ext cx="2730282" cy="1467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" name="Picture 3" descr="C:\Users\nagaytsev\Downloads\PS-2153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631" y="3771033"/>
            <a:ext cx="2401346" cy="672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Прямоугольник 37"/>
          <p:cNvSpPr/>
          <p:nvPr/>
        </p:nvSpPr>
        <p:spPr>
          <a:xfrm>
            <a:off x="0" y="-4036"/>
            <a:ext cx="9906000" cy="540608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9" name="Picture 3" descr="Z:\@МАРКЕТИНГ\Поставщики\PASCO\Графика\2018 New Products Images\PASCO Logos\PASCO\pasco_logo_2017_white.pn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5098" y="-195043"/>
            <a:ext cx="2214763" cy="934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hape 326"/>
          <p:cNvSpPr txBox="1">
            <a:spLocks/>
          </p:cNvSpPr>
          <p:nvPr/>
        </p:nvSpPr>
        <p:spPr>
          <a:xfrm>
            <a:off x="230013" y="3643"/>
            <a:ext cx="7617295" cy="523647"/>
          </a:xfrm>
          <a:prstGeom prst="rect">
            <a:avLst/>
          </a:prstGeom>
          <a:noFill/>
          <a:ln>
            <a:noFill/>
          </a:ln>
        </p:spPr>
        <p:txBody>
          <a:bodyPr vert="horz" lIns="81616" tIns="40798" rIns="81616" bIns="40798" rtlCol="0"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800" b="1" dirty="0" smtClean="0">
                <a:solidFill>
                  <a:schemeClr val="bg1"/>
                </a:solidFill>
              </a:rPr>
              <a:t>Дополнительное оборудование</a:t>
            </a:r>
            <a:endParaRPr lang="ru-RU" sz="1800" b="1" dirty="0">
              <a:solidFill>
                <a:schemeClr val="bg1"/>
              </a:solidFill>
            </a:endParaRPr>
          </a:p>
        </p:txBody>
      </p:sp>
      <p:grpSp>
        <p:nvGrpSpPr>
          <p:cNvPr id="60" name="Группа 59"/>
          <p:cNvGrpSpPr/>
          <p:nvPr/>
        </p:nvGrpSpPr>
        <p:grpSpPr>
          <a:xfrm>
            <a:off x="548992" y="3859871"/>
            <a:ext cx="288032" cy="307777"/>
            <a:chOff x="7718918" y="3847564"/>
            <a:chExt cx="288032" cy="307777"/>
          </a:xfrm>
        </p:grpSpPr>
        <p:sp>
          <p:nvSpPr>
            <p:cNvPr id="61" name="Овал 60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ln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62" name="Прямоугольник 61"/>
            <p:cNvSpPr/>
            <p:nvPr/>
          </p:nvSpPr>
          <p:spPr>
            <a:xfrm>
              <a:off x="7718918" y="3847564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4" name="Группа 53"/>
          <p:cNvGrpSpPr/>
          <p:nvPr/>
        </p:nvGrpSpPr>
        <p:grpSpPr>
          <a:xfrm>
            <a:off x="3338512" y="3883953"/>
            <a:ext cx="288032" cy="307777"/>
            <a:chOff x="2777940" y="3116823"/>
            <a:chExt cx="288032" cy="307777"/>
          </a:xfrm>
        </p:grpSpPr>
        <p:sp>
          <p:nvSpPr>
            <p:cNvPr id="55" name="Овал 54"/>
            <p:cNvSpPr/>
            <p:nvPr/>
          </p:nvSpPr>
          <p:spPr>
            <a:xfrm>
              <a:off x="2777940" y="3126695"/>
              <a:ext cx="288032" cy="288032"/>
            </a:xfrm>
            <a:prstGeom prst="ellipse">
              <a:avLst/>
            </a:prstGeom>
            <a:ln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56" name="Прямоугольник 55"/>
            <p:cNvSpPr/>
            <p:nvPr/>
          </p:nvSpPr>
          <p:spPr>
            <a:xfrm>
              <a:off x="2777941" y="3116823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7" name="Группа 56"/>
          <p:cNvGrpSpPr/>
          <p:nvPr/>
        </p:nvGrpSpPr>
        <p:grpSpPr>
          <a:xfrm>
            <a:off x="548992" y="4597369"/>
            <a:ext cx="288032" cy="307777"/>
            <a:chOff x="2777940" y="3116823"/>
            <a:chExt cx="288032" cy="307777"/>
          </a:xfrm>
        </p:grpSpPr>
        <p:sp>
          <p:nvSpPr>
            <p:cNvPr id="63" name="Овал 62"/>
            <p:cNvSpPr/>
            <p:nvPr/>
          </p:nvSpPr>
          <p:spPr>
            <a:xfrm>
              <a:off x="2777940" y="3126695"/>
              <a:ext cx="288032" cy="288032"/>
            </a:xfrm>
            <a:prstGeom prst="ellipse">
              <a:avLst/>
            </a:prstGeom>
            <a:ln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64" name="Прямоугольник 63"/>
            <p:cNvSpPr/>
            <p:nvPr/>
          </p:nvSpPr>
          <p:spPr>
            <a:xfrm>
              <a:off x="2777941" y="3116823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5" name="Группа 64"/>
          <p:cNvGrpSpPr/>
          <p:nvPr/>
        </p:nvGrpSpPr>
        <p:grpSpPr>
          <a:xfrm>
            <a:off x="3854140" y="3883953"/>
            <a:ext cx="288032" cy="307777"/>
            <a:chOff x="2777940" y="3116823"/>
            <a:chExt cx="288032" cy="307777"/>
          </a:xfrm>
        </p:grpSpPr>
        <p:sp>
          <p:nvSpPr>
            <p:cNvPr id="69" name="Овал 68"/>
            <p:cNvSpPr/>
            <p:nvPr/>
          </p:nvSpPr>
          <p:spPr>
            <a:xfrm>
              <a:off x="2777940" y="3126695"/>
              <a:ext cx="288032" cy="288032"/>
            </a:xfrm>
            <a:prstGeom prst="ellipse">
              <a:avLst/>
            </a:prstGeom>
            <a:ln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73" name="Прямоугольник 72"/>
            <p:cNvSpPr/>
            <p:nvPr/>
          </p:nvSpPr>
          <p:spPr>
            <a:xfrm>
              <a:off x="2777941" y="3116823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7" name="Группа 76"/>
          <p:cNvGrpSpPr/>
          <p:nvPr/>
        </p:nvGrpSpPr>
        <p:grpSpPr>
          <a:xfrm>
            <a:off x="4398825" y="3883953"/>
            <a:ext cx="288032" cy="307777"/>
            <a:chOff x="2777940" y="3116823"/>
            <a:chExt cx="288032" cy="307777"/>
          </a:xfrm>
        </p:grpSpPr>
        <p:sp>
          <p:nvSpPr>
            <p:cNvPr id="78" name="Овал 77"/>
            <p:cNvSpPr/>
            <p:nvPr/>
          </p:nvSpPr>
          <p:spPr>
            <a:xfrm>
              <a:off x="2777940" y="3126695"/>
              <a:ext cx="288032" cy="288032"/>
            </a:xfrm>
            <a:prstGeom prst="ellipse">
              <a:avLst/>
            </a:prstGeom>
            <a:ln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93" name="Прямоугольник 92"/>
            <p:cNvSpPr/>
            <p:nvPr/>
          </p:nvSpPr>
          <p:spPr>
            <a:xfrm>
              <a:off x="2777941" y="3116823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01" name="Группа 100"/>
          <p:cNvGrpSpPr/>
          <p:nvPr/>
        </p:nvGrpSpPr>
        <p:grpSpPr>
          <a:xfrm>
            <a:off x="4979962" y="3883953"/>
            <a:ext cx="288032" cy="307777"/>
            <a:chOff x="2775105" y="3261322"/>
            <a:chExt cx="288032" cy="307777"/>
          </a:xfrm>
        </p:grpSpPr>
        <p:sp>
          <p:nvSpPr>
            <p:cNvPr id="102" name="Овал 101"/>
            <p:cNvSpPr/>
            <p:nvPr/>
          </p:nvSpPr>
          <p:spPr>
            <a:xfrm>
              <a:off x="2775105" y="3271194"/>
              <a:ext cx="288032" cy="288032"/>
            </a:xfrm>
            <a:prstGeom prst="ellipse">
              <a:avLst/>
            </a:prstGeom>
            <a:ln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03" name="Прямоугольник 102"/>
            <p:cNvSpPr/>
            <p:nvPr/>
          </p:nvSpPr>
          <p:spPr>
            <a:xfrm>
              <a:off x="2775106" y="3261322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04" name="Группа 103"/>
          <p:cNvGrpSpPr/>
          <p:nvPr/>
        </p:nvGrpSpPr>
        <p:grpSpPr>
          <a:xfrm>
            <a:off x="5548676" y="3883953"/>
            <a:ext cx="288032" cy="307777"/>
            <a:chOff x="2775105" y="3261322"/>
            <a:chExt cx="288032" cy="307777"/>
          </a:xfrm>
        </p:grpSpPr>
        <p:sp>
          <p:nvSpPr>
            <p:cNvPr id="105" name="Овал 104"/>
            <p:cNvSpPr/>
            <p:nvPr/>
          </p:nvSpPr>
          <p:spPr>
            <a:xfrm>
              <a:off x="2775105" y="3271194"/>
              <a:ext cx="288032" cy="288032"/>
            </a:xfrm>
            <a:prstGeom prst="ellipse">
              <a:avLst/>
            </a:prstGeom>
            <a:ln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06" name="Прямоугольник 105"/>
            <p:cNvSpPr/>
            <p:nvPr/>
          </p:nvSpPr>
          <p:spPr>
            <a:xfrm>
              <a:off x="2775106" y="3261322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07" name="Группа 106"/>
          <p:cNvGrpSpPr/>
          <p:nvPr/>
        </p:nvGrpSpPr>
        <p:grpSpPr>
          <a:xfrm>
            <a:off x="6114102" y="3883953"/>
            <a:ext cx="288032" cy="307777"/>
            <a:chOff x="564497" y="2416487"/>
            <a:chExt cx="288032" cy="307777"/>
          </a:xfrm>
        </p:grpSpPr>
        <p:sp>
          <p:nvSpPr>
            <p:cNvPr id="108" name="Овал 107"/>
            <p:cNvSpPr/>
            <p:nvPr/>
          </p:nvSpPr>
          <p:spPr>
            <a:xfrm>
              <a:off x="564497" y="2426359"/>
              <a:ext cx="288032" cy="288032"/>
            </a:xfrm>
            <a:prstGeom prst="ellipse">
              <a:avLst/>
            </a:prstGeom>
            <a:ln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09" name="Прямоугольник 108"/>
            <p:cNvSpPr/>
            <p:nvPr/>
          </p:nvSpPr>
          <p:spPr>
            <a:xfrm>
              <a:off x="564498" y="2416487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8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10" name="Группа 109"/>
          <p:cNvGrpSpPr/>
          <p:nvPr/>
        </p:nvGrpSpPr>
        <p:grpSpPr>
          <a:xfrm>
            <a:off x="6702814" y="3883953"/>
            <a:ext cx="288032" cy="307777"/>
            <a:chOff x="2777940" y="3116823"/>
            <a:chExt cx="288032" cy="307777"/>
          </a:xfrm>
        </p:grpSpPr>
        <p:sp>
          <p:nvSpPr>
            <p:cNvPr id="111" name="Овал 110"/>
            <p:cNvSpPr/>
            <p:nvPr/>
          </p:nvSpPr>
          <p:spPr>
            <a:xfrm>
              <a:off x="2777940" y="3126695"/>
              <a:ext cx="288032" cy="288032"/>
            </a:xfrm>
            <a:prstGeom prst="ellipse">
              <a:avLst/>
            </a:prstGeom>
            <a:ln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12" name="Прямоугольник 111"/>
            <p:cNvSpPr/>
            <p:nvPr/>
          </p:nvSpPr>
          <p:spPr>
            <a:xfrm>
              <a:off x="2777941" y="3116823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9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13" name="Группа 112"/>
          <p:cNvGrpSpPr/>
          <p:nvPr/>
        </p:nvGrpSpPr>
        <p:grpSpPr>
          <a:xfrm>
            <a:off x="8288219" y="4366960"/>
            <a:ext cx="358836" cy="307777"/>
            <a:chOff x="7683516" y="3843843"/>
            <a:chExt cx="358836" cy="307777"/>
          </a:xfrm>
        </p:grpSpPr>
        <p:sp>
          <p:nvSpPr>
            <p:cNvPr id="114" name="Овал 113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ln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15" name="Прямоугольник 114"/>
            <p:cNvSpPr/>
            <p:nvPr/>
          </p:nvSpPr>
          <p:spPr>
            <a:xfrm>
              <a:off x="7683516" y="3843843"/>
              <a:ext cx="358836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aphicFrame>
        <p:nvGraphicFramePr>
          <p:cNvPr id="58" name="Таблица 5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1570250"/>
              </p:ext>
            </p:extLst>
          </p:nvPr>
        </p:nvGraphicFramePr>
        <p:xfrm>
          <a:off x="230013" y="674661"/>
          <a:ext cx="6693091" cy="260294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6000"/>
                <a:gridCol w="539124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85850"/>
              </a:tblGrid>
              <a:tr h="226942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Наименование</a:t>
                      </a:r>
                    </a:p>
                  </a:txBody>
                  <a:tcPr marL="6196" marR="6196" marT="6196" marB="0" anchor="ctr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1" u="none" strike="noStrike" kern="1200" dirty="0" smtClean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7214" marR="7214" marT="7214" marB="0" anchor="ctr">
                    <a:solidFill>
                      <a:srgbClr val="6CA62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Код для заказа</a:t>
                      </a:r>
                    </a:p>
                  </a:txBody>
                  <a:tcPr marL="6196" marR="6196" marT="6196" marB="0" anchor="ctr">
                    <a:solidFill>
                      <a:schemeClr val="accent4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Зонд для датчика температуры 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PASCO 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стальной (-35 - +135) </a:t>
                      </a:r>
                      <a:endParaRPr lang="ru-RU" sz="1200" dirty="0"/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673144</a:t>
                      </a:r>
                      <a:endParaRPr lang="ru-RU" sz="1200" dirty="0"/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Зонд для датчика температуры 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PASCO 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высокочувствительный (-30 - +105) (3 шт.)</a:t>
                      </a:r>
                      <a:endParaRPr lang="ru-RU" sz="1200" dirty="0"/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673130</a:t>
                      </a:r>
                      <a:endParaRPr lang="ru-RU" sz="1200" dirty="0"/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Электрод 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pH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плоский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697222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Электрод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окислительно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-восстановительный 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PASCO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697223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93034630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Электрод ион-селективный 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PASCO (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Аммоний)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697224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Электрод ион-селективный PASCO (Углекислый газ)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697225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Электрод ион-селективный 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PASCO (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Кальций)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697226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34403154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75" marR="6475" marT="647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Электрод ион-селективный 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PASCO (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Хлориды)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697227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6110090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+mn-lt"/>
                        </a:rPr>
                        <a:t>9</a:t>
                      </a:r>
                      <a:endParaRPr lang="ru-RU" sz="1200" dirty="0">
                        <a:latin typeface="+mn-lt"/>
                      </a:endParaRPr>
                    </a:p>
                  </a:txBody>
                  <a:tcPr marL="6475" marR="6475" marT="647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Электрод ион-селективный 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PASCO (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Калий)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697228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+mn-lt"/>
                        </a:rPr>
                        <a:t>10</a:t>
                      </a:r>
                      <a:endParaRPr lang="ru-RU" sz="1200" dirty="0">
                        <a:latin typeface="+mn-lt"/>
                      </a:endParaRPr>
                    </a:p>
                  </a:txBody>
                  <a:tcPr marL="6475" marR="6475" marT="647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pH-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электрод </a:t>
                      </a:r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PASCO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687098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+mn-lt"/>
                        </a:rPr>
                        <a:t>11</a:t>
                      </a:r>
                      <a:endParaRPr lang="ru-RU" sz="1200" dirty="0">
                        <a:latin typeface="+mn-lt"/>
                      </a:endParaRPr>
                    </a:p>
                  </a:txBody>
                  <a:tcPr marL="6475" marR="6475" marT="647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Сфера "Абсолютный ноль температуры" PASCO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677979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pSp>
        <p:nvGrpSpPr>
          <p:cNvPr id="47" name="Группа 46"/>
          <p:cNvGrpSpPr/>
          <p:nvPr/>
        </p:nvGrpSpPr>
        <p:grpSpPr>
          <a:xfrm>
            <a:off x="8256651" y="2586286"/>
            <a:ext cx="421973" cy="307777"/>
            <a:chOff x="7683516" y="3843843"/>
            <a:chExt cx="421973" cy="307777"/>
          </a:xfrm>
        </p:grpSpPr>
        <p:sp>
          <p:nvSpPr>
            <p:cNvPr id="48" name="Овал 47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ln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49" name="Прямоугольник 48"/>
            <p:cNvSpPr/>
            <p:nvPr/>
          </p:nvSpPr>
          <p:spPr>
            <a:xfrm>
              <a:off x="7683516" y="3843843"/>
              <a:ext cx="421973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11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24591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nagaytsev\Downloads\PS-223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3891" y="3428370"/>
            <a:ext cx="1993019" cy="1264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" name="Picture 3" descr="C:\Users\nagaytsev\Downloads\SE-873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013" y="3400524"/>
            <a:ext cx="1823458" cy="1319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Picture 1" descr="C:\Users\nagaytsev\Downloads\PS-693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4433" y="2609367"/>
            <a:ext cx="778999" cy="2902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8" descr="C:\Users\nagaytsev\Downloads\SC-232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9965" y="3345537"/>
            <a:ext cx="2355426" cy="1429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Прямоугольник 37"/>
          <p:cNvSpPr/>
          <p:nvPr/>
        </p:nvSpPr>
        <p:spPr>
          <a:xfrm>
            <a:off x="0" y="-4036"/>
            <a:ext cx="9906000" cy="540608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9" name="Picture 3" descr="Z:\@МАРКЕТИНГ\Поставщики\PASCO\Графика\2018 New Products Images\PASCO Logos\PASCO\pasco_logo_2017_white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5098" y="-195043"/>
            <a:ext cx="2214763" cy="934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hape 326"/>
          <p:cNvSpPr txBox="1">
            <a:spLocks/>
          </p:cNvSpPr>
          <p:nvPr/>
        </p:nvSpPr>
        <p:spPr>
          <a:xfrm>
            <a:off x="230013" y="3643"/>
            <a:ext cx="7617295" cy="523647"/>
          </a:xfrm>
          <a:prstGeom prst="rect">
            <a:avLst/>
          </a:prstGeom>
          <a:noFill/>
          <a:ln>
            <a:noFill/>
          </a:ln>
        </p:spPr>
        <p:txBody>
          <a:bodyPr vert="horz" lIns="81616" tIns="40798" rIns="81616" bIns="40798" rtlCol="0"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800" b="1" dirty="0">
                <a:solidFill>
                  <a:schemeClr val="bg1"/>
                </a:solidFill>
              </a:rPr>
              <a:t>Дополнительные расходные материалы и реактивы</a:t>
            </a:r>
          </a:p>
        </p:txBody>
      </p:sp>
      <p:grpSp>
        <p:nvGrpSpPr>
          <p:cNvPr id="60" name="Группа 59"/>
          <p:cNvGrpSpPr/>
          <p:nvPr/>
        </p:nvGrpSpPr>
        <p:grpSpPr>
          <a:xfrm>
            <a:off x="565678" y="3818703"/>
            <a:ext cx="288032" cy="307777"/>
            <a:chOff x="7718918" y="3847564"/>
            <a:chExt cx="288032" cy="307777"/>
          </a:xfrm>
        </p:grpSpPr>
        <p:sp>
          <p:nvSpPr>
            <p:cNvPr id="61" name="Овал 60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ln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62" name="Прямоугольник 61"/>
            <p:cNvSpPr/>
            <p:nvPr/>
          </p:nvSpPr>
          <p:spPr>
            <a:xfrm>
              <a:off x="7718918" y="3847564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4" name="Группа 53"/>
          <p:cNvGrpSpPr/>
          <p:nvPr/>
        </p:nvGrpSpPr>
        <p:grpSpPr>
          <a:xfrm>
            <a:off x="4795850" y="3818703"/>
            <a:ext cx="288032" cy="307777"/>
            <a:chOff x="2777940" y="3116823"/>
            <a:chExt cx="288032" cy="307777"/>
          </a:xfrm>
        </p:grpSpPr>
        <p:sp>
          <p:nvSpPr>
            <p:cNvPr id="55" name="Овал 54"/>
            <p:cNvSpPr/>
            <p:nvPr/>
          </p:nvSpPr>
          <p:spPr>
            <a:xfrm>
              <a:off x="2777940" y="3126695"/>
              <a:ext cx="288032" cy="288032"/>
            </a:xfrm>
            <a:prstGeom prst="ellipse">
              <a:avLst/>
            </a:prstGeom>
            <a:ln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56" name="Прямоугольник 55"/>
            <p:cNvSpPr/>
            <p:nvPr/>
          </p:nvSpPr>
          <p:spPr>
            <a:xfrm>
              <a:off x="2777941" y="3116823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7" name="Группа 56"/>
          <p:cNvGrpSpPr/>
          <p:nvPr/>
        </p:nvGrpSpPr>
        <p:grpSpPr>
          <a:xfrm>
            <a:off x="1900908" y="3827170"/>
            <a:ext cx="288032" cy="307777"/>
            <a:chOff x="2777940" y="3116823"/>
            <a:chExt cx="288032" cy="307777"/>
          </a:xfrm>
        </p:grpSpPr>
        <p:sp>
          <p:nvSpPr>
            <p:cNvPr id="63" name="Овал 62"/>
            <p:cNvSpPr/>
            <p:nvPr/>
          </p:nvSpPr>
          <p:spPr>
            <a:xfrm>
              <a:off x="2777940" y="3126695"/>
              <a:ext cx="288032" cy="288032"/>
            </a:xfrm>
            <a:prstGeom prst="ellipse">
              <a:avLst/>
            </a:prstGeom>
            <a:ln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64" name="Прямоугольник 63"/>
            <p:cNvSpPr/>
            <p:nvPr/>
          </p:nvSpPr>
          <p:spPr>
            <a:xfrm>
              <a:off x="2777941" y="3116823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5" name="Группа 64"/>
          <p:cNvGrpSpPr/>
          <p:nvPr/>
        </p:nvGrpSpPr>
        <p:grpSpPr>
          <a:xfrm>
            <a:off x="5913891" y="3818703"/>
            <a:ext cx="288032" cy="307777"/>
            <a:chOff x="2777940" y="3116823"/>
            <a:chExt cx="288032" cy="307777"/>
          </a:xfrm>
        </p:grpSpPr>
        <p:sp>
          <p:nvSpPr>
            <p:cNvPr id="69" name="Овал 68"/>
            <p:cNvSpPr/>
            <p:nvPr/>
          </p:nvSpPr>
          <p:spPr>
            <a:xfrm>
              <a:off x="2777940" y="3126695"/>
              <a:ext cx="288032" cy="288032"/>
            </a:xfrm>
            <a:prstGeom prst="ellipse">
              <a:avLst/>
            </a:prstGeom>
            <a:ln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73" name="Прямоугольник 72"/>
            <p:cNvSpPr/>
            <p:nvPr/>
          </p:nvSpPr>
          <p:spPr>
            <a:xfrm>
              <a:off x="2777941" y="3116823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aphicFrame>
        <p:nvGraphicFramePr>
          <p:cNvPr id="58" name="Таблица 5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0836623"/>
              </p:ext>
            </p:extLst>
          </p:nvPr>
        </p:nvGraphicFramePr>
        <p:xfrm>
          <a:off x="230013" y="674661"/>
          <a:ext cx="7329215" cy="130694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6000"/>
                <a:gridCol w="588449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28725"/>
              </a:tblGrid>
              <a:tr h="226942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Наименование</a:t>
                      </a:r>
                    </a:p>
                  </a:txBody>
                  <a:tcPr marL="6196" marR="6196" marT="6196" marB="0" anchor="ctr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1" u="none" strike="noStrike" kern="1200" dirty="0" smtClean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7214" marR="7214" marT="7214" marB="0" anchor="ctr">
                    <a:solidFill>
                      <a:srgbClr val="6CA62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Код для заказа</a:t>
                      </a:r>
                    </a:p>
                  </a:txBody>
                  <a:tcPr marL="6196" marR="6196" marT="6196" marB="0" anchor="ctr">
                    <a:solidFill>
                      <a:schemeClr val="accent4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Набор кювет с крышками PASCO (100 шт.)</a:t>
                      </a:r>
                      <a:endParaRPr lang="ru-RU" sz="1200" dirty="0"/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689310</a:t>
                      </a:r>
                      <a:endParaRPr lang="ru-RU" sz="1200" dirty="0"/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Набор капсул для изготовления буферных растворов</a:t>
                      </a:r>
                      <a:endParaRPr lang="ru-RU" sz="1200" dirty="0"/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672440</a:t>
                      </a:r>
                      <a:endParaRPr lang="ru-RU" sz="1200" dirty="0"/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Капельница</a:t>
                      </a:r>
                      <a:r>
                        <a:rPr lang="ru-RU" sz="12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и бюретка для цифрового высокоскоростного счетчика капель </a:t>
                      </a:r>
                      <a:r>
                        <a:rPr lang="en-US" sz="12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PASCO</a:t>
                      </a:r>
                      <a:endParaRPr lang="ru-RU" sz="1200" dirty="0"/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689309</a:t>
                      </a:r>
                      <a:endParaRPr lang="ru-RU" sz="1200" dirty="0"/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Капсула</a:t>
                      </a:r>
                      <a:r>
                        <a:rPr lang="ru-RU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для поляриметра </a:t>
                      </a:r>
                      <a:r>
                        <a:rPr lang="en-US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PASCO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685188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93034630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Раствор для хранения </a:t>
                      </a:r>
                      <a:r>
                        <a:rPr lang="ru-RU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pH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-электрода, 500 мл</a:t>
                      </a:r>
                      <a:endParaRPr lang="ru-RU" sz="1200" dirty="0"/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686312</a:t>
                      </a:r>
                      <a:endParaRPr lang="ru-RU" sz="1200" dirty="0"/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26" name="Picture 9" descr="C:\Users\nagaytsev\Downloads\SC-3507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2006" y="2978134"/>
            <a:ext cx="1190540" cy="2164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7" name="Группа 26"/>
          <p:cNvGrpSpPr/>
          <p:nvPr/>
        </p:nvGrpSpPr>
        <p:grpSpPr>
          <a:xfrm>
            <a:off x="8012006" y="3818703"/>
            <a:ext cx="288032" cy="307777"/>
            <a:chOff x="2777940" y="3116823"/>
            <a:chExt cx="288032" cy="307777"/>
          </a:xfrm>
        </p:grpSpPr>
        <p:sp>
          <p:nvSpPr>
            <p:cNvPr id="28" name="Овал 27"/>
            <p:cNvSpPr/>
            <p:nvPr/>
          </p:nvSpPr>
          <p:spPr>
            <a:xfrm>
              <a:off x="2777940" y="3126695"/>
              <a:ext cx="288032" cy="288032"/>
            </a:xfrm>
            <a:prstGeom prst="ellipse">
              <a:avLst/>
            </a:prstGeom>
            <a:ln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29" name="Прямоугольник 28"/>
            <p:cNvSpPr/>
            <p:nvPr/>
          </p:nvSpPr>
          <p:spPr>
            <a:xfrm>
              <a:off x="2777941" y="3116823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51264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7" descr="C:\Users\nagaytsev\Downloads\PS-257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2543" y="5226838"/>
            <a:ext cx="2376085" cy="1564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Рисунок 3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8110" y="3220482"/>
            <a:ext cx="2631344" cy="3600787"/>
          </a:xfrm>
          <a:prstGeom prst="rect">
            <a:avLst/>
          </a:prstGeom>
        </p:spPr>
      </p:pic>
      <p:pic>
        <p:nvPicPr>
          <p:cNvPr id="3074" name="Picture 2" descr="Z:\@МАРКЕТИНГ\Поставщики\PASCO\Графика\SPARK LX LXi\RS2749_LX_face right-hpr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4720" y="3616386"/>
            <a:ext cx="2545069" cy="1897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Z:\@МАРКЕТИНГ\Поставщики\PASCO\Графика\SPARK LX LXi\RS2720_LXi w PASPORT-hpr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46239"/>
            <a:ext cx="2944402" cy="2780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Рисунок 5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1543" y="739587"/>
            <a:ext cx="2063153" cy="1776472"/>
          </a:xfrm>
          <a:prstGeom prst="rect">
            <a:avLst/>
          </a:prstGeom>
        </p:spPr>
      </p:pic>
      <p:sp>
        <p:nvSpPr>
          <p:cNvPr id="38" name="Прямоугольник 37"/>
          <p:cNvSpPr/>
          <p:nvPr/>
        </p:nvSpPr>
        <p:spPr>
          <a:xfrm>
            <a:off x="0" y="-4036"/>
            <a:ext cx="9906000" cy="540608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Shape 326"/>
          <p:cNvSpPr txBox="1">
            <a:spLocks/>
          </p:cNvSpPr>
          <p:nvPr/>
        </p:nvSpPr>
        <p:spPr>
          <a:xfrm>
            <a:off x="246283" y="3448"/>
            <a:ext cx="7785097" cy="523647"/>
          </a:xfrm>
          <a:prstGeom prst="rect">
            <a:avLst/>
          </a:prstGeom>
          <a:noFill/>
          <a:ln>
            <a:noFill/>
          </a:ln>
        </p:spPr>
        <p:txBody>
          <a:bodyPr vert="horz" lIns="81616" tIns="40798" rIns="81616" bIns="40798" rtlCol="0"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800" b="1" dirty="0">
                <a:solidFill>
                  <a:schemeClr val="bg1"/>
                </a:solidFill>
              </a:rPr>
              <a:t>Дополнительные устройства и системы хранения</a:t>
            </a:r>
          </a:p>
        </p:txBody>
      </p:sp>
      <p:graphicFrame>
        <p:nvGraphicFramePr>
          <p:cNvPr id="58" name="Таблица 5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0245486"/>
              </p:ext>
            </p:extLst>
          </p:nvPr>
        </p:nvGraphicFramePr>
        <p:xfrm>
          <a:off x="223539" y="674660"/>
          <a:ext cx="6255089" cy="316048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3450"/>
                <a:gridCol w="403995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34140"/>
                <a:gridCol w="877548"/>
              </a:tblGrid>
              <a:tr h="24038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Наименование</a:t>
                      </a:r>
                    </a:p>
                  </a:txBody>
                  <a:tcPr marL="6196" marR="6196" marT="6196" marB="0" anchor="ctr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1" u="none" strike="noStrike" kern="1200" dirty="0" smtClean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7214" marR="7214" marT="7214" marB="0" anchor="ctr">
                    <a:solidFill>
                      <a:srgbClr val="6CA62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Код для заказа</a:t>
                      </a:r>
                    </a:p>
                  </a:txBody>
                  <a:tcPr marL="6196" marR="6196" marT="6196" marB="0" anchor="ctr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196" marR="6196" marT="6196" marB="0" anchor="ctr">
                    <a:solidFill>
                      <a:schemeClr val="accent4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52293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75" marR="6475" marT="6476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Регистратор данных SPARK </a:t>
                      </a:r>
                      <a:r>
                        <a:rPr lang="ru-RU" sz="1200" b="0" i="0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LXi</a:t>
                      </a:r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PASCO</a:t>
                      </a:r>
                    </a:p>
                  </a:txBody>
                  <a:tcPr marL="8181" marR="8181" marT="8182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698352</a:t>
                      </a:r>
                      <a:endParaRPr lang="en-US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181" marR="8181" marT="8182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8181" marR="8181" marT="8182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52293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75" marR="6475" marT="6476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Регистратор данных PASCO SPARK LX</a:t>
                      </a:r>
                    </a:p>
                  </a:txBody>
                  <a:tcPr marL="8181" marR="8181" marT="8182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698353</a:t>
                      </a:r>
                      <a:endParaRPr lang="en-US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181" marR="8181" marT="8182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8181" marR="8181" marT="8182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52293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75" marR="6475" marT="6476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Зарядная станция для 5-ти интерфейсов </a:t>
                      </a:r>
                      <a:r>
                        <a:rPr lang="ru-RU" sz="1200" b="0" i="0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SPARKlink</a:t>
                      </a:r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b="0" i="0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Air</a:t>
                      </a:r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PASCO</a:t>
                      </a:r>
                    </a:p>
                  </a:txBody>
                  <a:tcPr marL="8181" marR="8181" marT="8182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679718</a:t>
                      </a:r>
                      <a:endParaRPr lang="en-US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181" marR="8181" marT="8182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8181" marR="8181" marT="8182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52293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75" marR="6475" marT="6476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Зарядная станция на 10 USB-портов</a:t>
                      </a:r>
                    </a:p>
                  </a:txBody>
                  <a:tcPr marL="8181" marR="8181" marT="8182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684989</a:t>
                      </a:r>
                    </a:p>
                  </a:txBody>
                  <a:tcPr marL="8181" marR="8181" marT="8182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8181" marR="8181" marT="8182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18535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75" marR="6475" marT="6476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ru-RU" sz="12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Кейсы для хранения</a:t>
                      </a:r>
                      <a:endParaRPr lang="en-US" sz="1200" b="1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181" marR="8181" marT="8182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18535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75" marR="6475" marT="6476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Кейс для цифровых датчиков PASCO большой</a:t>
                      </a:r>
                      <a:endParaRPr lang="en-US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181" marR="8181" marT="8182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681960</a:t>
                      </a:r>
                      <a:endParaRPr lang="en-US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181" marR="8181" marT="8182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8181" marR="8181" marT="8182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18535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75" marR="6475" marT="6476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Кейс для цифровых датчиков PASCO малый</a:t>
                      </a:r>
                      <a:endParaRPr lang="en-US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181" marR="8181" marT="8182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681959</a:t>
                      </a:r>
                      <a:endParaRPr lang="en-US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181" marR="8181" marT="8182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8181" marR="8181" marT="8182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18535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75" marR="6475" marT="6476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ru-RU" sz="12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Тележки для хранения и транспортировки</a:t>
                      </a:r>
                      <a:endParaRPr lang="en-US" sz="1200" b="1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181" marR="8181" marT="8182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18535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75" marR="6475" marT="6476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Тележка для хранения 4-х больших кейсов цифровых датчиков</a:t>
                      </a:r>
                      <a:endParaRPr lang="en-US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181" marR="8181" marT="8182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681985</a:t>
                      </a:r>
                      <a:endParaRPr lang="en-US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181" marR="8181" marT="8182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8181" marR="8181" marT="8182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18535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75" marR="6475" marT="6476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Тележка для хранения 4-х малых или 3-х больших кейсов цифровых датчиков PASCO</a:t>
                      </a:r>
                      <a:endParaRPr lang="en-US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181" marR="8181" marT="8182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681968</a:t>
                      </a:r>
                      <a:endParaRPr lang="en-US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181" marR="8181" marT="8182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8181" marR="8181" marT="8182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pSp>
        <p:nvGrpSpPr>
          <p:cNvPr id="65" name="Группа 64"/>
          <p:cNvGrpSpPr/>
          <p:nvPr/>
        </p:nvGrpSpPr>
        <p:grpSpPr>
          <a:xfrm>
            <a:off x="3332800" y="3753040"/>
            <a:ext cx="288032" cy="307777"/>
            <a:chOff x="7718918" y="3847564"/>
            <a:chExt cx="288032" cy="307777"/>
          </a:xfrm>
        </p:grpSpPr>
        <p:sp>
          <p:nvSpPr>
            <p:cNvPr id="69" name="Овал 68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ln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73" name="Прямоугольник 72"/>
            <p:cNvSpPr/>
            <p:nvPr/>
          </p:nvSpPr>
          <p:spPr>
            <a:xfrm>
              <a:off x="7718918" y="3847564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46" name="Picture 3" descr="Z:\@МАРКЕТИНГ\Поставщики\PASCO\Графика\2018 New Products Images\PASCO Logos\PASCO\pasco_logo_2017_white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5098" y="-195043"/>
            <a:ext cx="2214763" cy="934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2" name="Группа 51"/>
          <p:cNvGrpSpPr/>
          <p:nvPr/>
        </p:nvGrpSpPr>
        <p:grpSpPr>
          <a:xfrm>
            <a:off x="7216374" y="1473934"/>
            <a:ext cx="288032" cy="307777"/>
            <a:chOff x="7718918" y="3847564"/>
            <a:chExt cx="288032" cy="307777"/>
          </a:xfrm>
        </p:grpSpPr>
        <p:sp>
          <p:nvSpPr>
            <p:cNvPr id="56" name="Овал 55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ln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59" name="Прямоугольник 58"/>
            <p:cNvSpPr/>
            <p:nvPr/>
          </p:nvSpPr>
          <p:spPr>
            <a:xfrm>
              <a:off x="7718918" y="3847564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</a:p>
          </p:txBody>
        </p:sp>
      </p:grpSp>
      <p:grpSp>
        <p:nvGrpSpPr>
          <p:cNvPr id="85" name="Группа 84"/>
          <p:cNvGrpSpPr/>
          <p:nvPr/>
        </p:nvGrpSpPr>
        <p:grpSpPr>
          <a:xfrm>
            <a:off x="7151543" y="3106389"/>
            <a:ext cx="288032" cy="307777"/>
            <a:chOff x="7718918" y="3847564"/>
            <a:chExt cx="288032" cy="307777"/>
          </a:xfrm>
        </p:grpSpPr>
        <p:sp>
          <p:nvSpPr>
            <p:cNvPr id="86" name="Овал 85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ln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87" name="Прямоугольник 86"/>
            <p:cNvSpPr/>
            <p:nvPr/>
          </p:nvSpPr>
          <p:spPr>
            <a:xfrm>
              <a:off x="7718918" y="3847564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</a:p>
          </p:txBody>
        </p:sp>
      </p:grpSp>
      <p:grpSp>
        <p:nvGrpSpPr>
          <p:cNvPr id="30" name="Группа 29"/>
          <p:cNvGrpSpPr/>
          <p:nvPr/>
        </p:nvGrpSpPr>
        <p:grpSpPr>
          <a:xfrm>
            <a:off x="1780388" y="4428855"/>
            <a:ext cx="288032" cy="307777"/>
            <a:chOff x="7718918" y="3847564"/>
            <a:chExt cx="288032" cy="307777"/>
          </a:xfrm>
        </p:grpSpPr>
        <p:sp>
          <p:nvSpPr>
            <p:cNvPr id="31" name="Овал 30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ln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7718918" y="3847564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3" name="Группа 32"/>
          <p:cNvGrpSpPr/>
          <p:nvPr/>
        </p:nvGrpSpPr>
        <p:grpSpPr>
          <a:xfrm>
            <a:off x="4211930" y="5883229"/>
            <a:ext cx="288032" cy="307777"/>
            <a:chOff x="7718918" y="3847564"/>
            <a:chExt cx="288032" cy="307777"/>
          </a:xfrm>
        </p:grpSpPr>
        <p:sp>
          <p:nvSpPr>
            <p:cNvPr id="34" name="Овал 33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ln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35" name="Прямоугольник 34"/>
            <p:cNvSpPr/>
            <p:nvPr/>
          </p:nvSpPr>
          <p:spPr>
            <a:xfrm>
              <a:off x="7718918" y="3847564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</a:p>
          </p:txBody>
        </p:sp>
      </p:grpSp>
      <p:pic>
        <p:nvPicPr>
          <p:cNvPr id="29" name="Рисунок 2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9417" y="3844669"/>
            <a:ext cx="1609035" cy="1109472"/>
          </a:xfrm>
          <a:prstGeom prst="rect">
            <a:avLst/>
          </a:prstGeom>
        </p:spPr>
      </p:pic>
      <p:grpSp>
        <p:nvGrpSpPr>
          <p:cNvPr id="37" name="Группа 36"/>
          <p:cNvGrpSpPr/>
          <p:nvPr/>
        </p:nvGrpSpPr>
        <p:grpSpPr>
          <a:xfrm>
            <a:off x="5359447" y="3766120"/>
            <a:ext cx="288032" cy="307777"/>
            <a:chOff x="7718918" y="3847564"/>
            <a:chExt cx="288032" cy="307777"/>
          </a:xfrm>
        </p:grpSpPr>
        <p:sp>
          <p:nvSpPr>
            <p:cNvPr id="39" name="Овал 38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ln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40" name="Прямоугольник 39"/>
            <p:cNvSpPr/>
            <p:nvPr/>
          </p:nvSpPr>
          <p:spPr>
            <a:xfrm>
              <a:off x="7718918" y="3847564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03295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2113</TotalTime>
  <Words>1627</Words>
  <Application>Microsoft Office PowerPoint</Application>
  <PresentationFormat>Лист A4 (210x297 мм)</PresentationFormat>
  <Paragraphs>452</Paragraphs>
  <Slides>12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Нагайцев Богдан Вадимович</dc:creator>
  <cp:lastModifiedBy>Громова София Юрьевна</cp:lastModifiedBy>
  <cp:revision>207</cp:revision>
  <cp:lastPrinted>2018-06-05T17:19:19Z</cp:lastPrinted>
  <dcterms:created xsi:type="dcterms:W3CDTF">2018-06-01T10:21:41Z</dcterms:created>
  <dcterms:modified xsi:type="dcterms:W3CDTF">2018-12-27T13:24:21Z</dcterms:modified>
</cp:coreProperties>
</file>