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8" r:id="rId2"/>
    <p:sldId id="257" r:id="rId3"/>
    <p:sldId id="281" r:id="rId4"/>
    <p:sldId id="284" r:id="rId5"/>
    <p:sldId id="261" r:id="rId6"/>
    <p:sldId id="263" r:id="rId7"/>
    <p:sldId id="264" r:id="rId8"/>
    <p:sldId id="266" r:id="rId9"/>
    <p:sldId id="268" r:id="rId10"/>
    <p:sldId id="275" r:id="rId11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имкевичус Татьяна Сергеевна" initials="РТС" lastIdx="34" clrIdx="0">
    <p:extLst/>
  </p:cmAuthor>
  <p:cmAuthor id="2" name="Нагайцев Богдан Вадимович" initials="НБВ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5DA"/>
    <a:srgbClr val="6CA62C"/>
    <a:srgbClr val="D0403C"/>
    <a:srgbClr val="F27712"/>
    <a:srgbClr val="C96E09"/>
    <a:srgbClr val="C7600B"/>
    <a:srgbClr val="74B230"/>
    <a:srgbClr val="1D4575"/>
    <a:srgbClr val="1E3E84"/>
    <a:srgbClr val="2A4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9015" autoAdjust="0"/>
  </p:normalViewPr>
  <p:slideViewPr>
    <p:cSldViewPr snapToGrid="0">
      <p:cViewPr varScale="1">
        <p:scale>
          <a:sx n="87" d="100"/>
          <a:sy n="87" d="100"/>
        </p:scale>
        <p:origin x="-744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62020" cy="1620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6773D-32C8-403F-B2E4-DEC09057E928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ED353-3F37-4363-9006-1C29C7F2D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05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41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16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99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6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0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12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74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3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74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32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9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2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65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13" Type="http://schemas.openxmlformats.org/officeDocument/2006/relationships/image" Target="../media/image13.png"/><Relationship Id="rId3" Type="http://schemas.openxmlformats.org/officeDocument/2006/relationships/image" Target="../media/image5.tiff"/><Relationship Id="rId7" Type="http://schemas.openxmlformats.org/officeDocument/2006/relationships/image" Target="../media/image9.jpe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jpg"/><Relationship Id="rId5" Type="http://schemas.openxmlformats.org/officeDocument/2006/relationships/image" Target="../media/image7.jpeg"/><Relationship Id="rId10" Type="http://schemas.openxmlformats.org/officeDocument/2006/relationships/hyperlink" Target="https://www.polymedia.ru/oborudovanie/komplekt-datchikov-dlya-uchenika-nachalnoy-shkoly-bazovyy-besprovodnoy.html" TargetMode="External"/><Relationship Id="rId4" Type="http://schemas.openxmlformats.org/officeDocument/2006/relationships/image" Target="../media/image6.tiff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g"/><Relationship Id="rId18" Type="http://schemas.openxmlformats.org/officeDocument/2006/relationships/image" Target="../media/image12.jpg"/><Relationship Id="rId3" Type="http://schemas.openxmlformats.org/officeDocument/2006/relationships/image" Target="../media/image14.png"/><Relationship Id="rId7" Type="http://schemas.openxmlformats.org/officeDocument/2006/relationships/image" Target="../media/image18.tiff"/><Relationship Id="rId12" Type="http://schemas.openxmlformats.org/officeDocument/2006/relationships/hyperlink" Target="https://www.polymedia.ru/oborudovanie/komplekt-datchikov-dlya-uchenika-nachalnoy-shkoly-bazovyy.html" TargetMode="External"/><Relationship Id="rId17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4.png"/><Relationship Id="rId5" Type="http://schemas.openxmlformats.org/officeDocument/2006/relationships/image" Target="../media/image16.tiff"/><Relationship Id="rId15" Type="http://schemas.openxmlformats.org/officeDocument/2006/relationships/image" Target="../media/image21.png"/><Relationship Id="rId10" Type="http://schemas.openxmlformats.org/officeDocument/2006/relationships/image" Target="../media/image19.tiff"/><Relationship Id="rId19" Type="http://schemas.openxmlformats.org/officeDocument/2006/relationships/image" Target="../media/image13.png"/><Relationship Id="rId4" Type="http://schemas.openxmlformats.org/officeDocument/2006/relationships/image" Target="../media/image15.tiff"/><Relationship Id="rId9" Type="http://schemas.openxmlformats.org/officeDocument/2006/relationships/image" Target="../media/image9.jpeg"/><Relationship Id="rId1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eg"/><Relationship Id="rId18" Type="http://schemas.openxmlformats.org/officeDocument/2006/relationships/image" Target="../media/image20.jpeg"/><Relationship Id="rId3" Type="http://schemas.openxmlformats.org/officeDocument/2006/relationships/image" Target="../media/image23.tiff"/><Relationship Id="rId21" Type="http://schemas.openxmlformats.org/officeDocument/2006/relationships/image" Target="../media/image12.jpg"/><Relationship Id="rId7" Type="http://schemas.openxmlformats.org/officeDocument/2006/relationships/image" Target="../media/image27.tiff"/><Relationship Id="rId12" Type="http://schemas.openxmlformats.org/officeDocument/2006/relationships/image" Target="../media/image32.png"/><Relationship Id="rId17" Type="http://schemas.openxmlformats.org/officeDocument/2006/relationships/hyperlink" Target="https://www.polymedia.ru/oborudovanie/komplekt-datchikov-dlya-uchitelya-nachalnoy-shkoly.html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.png"/><Relationship Id="rId20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11" Type="http://schemas.openxmlformats.org/officeDocument/2006/relationships/image" Target="../media/image31.jpeg"/><Relationship Id="rId5" Type="http://schemas.openxmlformats.org/officeDocument/2006/relationships/image" Target="../media/image25.tiff"/><Relationship Id="rId15" Type="http://schemas.openxmlformats.org/officeDocument/2006/relationships/image" Target="../media/image35.jpeg"/><Relationship Id="rId10" Type="http://schemas.openxmlformats.org/officeDocument/2006/relationships/image" Target="../media/image30.png"/><Relationship Id="rId19" Type="http://schemas.openxmlformats.org/officeDocument/2006/relationships/image" Target="../media/image9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Relationship Id="rId14" Type="http://schemas.openxmlformats.org/officeDocument/2006/relationships/image" Target="../media/image34.jpeg"/><Relationship Id="rId2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7.jpeg"/><Relationship Id="rId18" Type="http://schemas.openxmlformats.org/officeDocument/2006/relationships/image" Target="../media/image62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6.png"/><Relationship Id="rId17" Type="http://schemas.openxmlformats.org/officeDocument/2006/relationships/image" Target="../media/image61.jpeg"/><Relationship Id="rId2" Type="http://schemas.openxmlformats.org/officeDocument/2006/relationships/image" Target="../media/image47.jpeg"/><Relationship Id="rId16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5.jpeg"/><Relationship Id="rId5" Type="http://schemas.openxmlformats.org/officeDocument/2006/relationships/image" Target="../media/image50.tiff"/><Relationship Id="rId15" Type="http://schemas.openxmlformats.org/officeDocument/2006/relationships/image" Target="../media/image59.tiff"/><Relationship Id="rId10" Type="http://schemas.openxmlformats.org/officeDocument/2006/relationships/image" Target="../media/image4.png"/><Relationship Id="rId4" Type="http://schemas.openxmlformats.org/officeDocument/2006/relationships/image" Target="../media/image49.tiff"/><Relationship Id="rId9" Type="http://schemas.openxmlformats.org/officeDocument/2006/relationships/image" Target="../media/image54.jpeg"/><Relationship Id="rId14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4.jpeg"/><Relationship Id="rId7" Type="http://schemas.openxmlformats.org/officeDocument/2006/relationships/image" Target="../media/image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3266980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" name="Прямоугольник 1"/>
          <p:cNvSpPr/>
          <p:nvPr/>
        </p:nvSpPr>
        <p:spPr>
          <a:xfrm>
            <a:off x="2280194" y="2559094"/>
            <a:ext cx="7625806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95DA"/>
                </a:solidFill>
                <a:latin typeface="Arial Black" panose="020B0A04020102020204" pitchFamily="34" charset="0"/>
                <a:sym typeface="Arial"/>
              </a:rPr>
              <a:t>для НАЧАЛЬНОЙ ШКОЛЫ</a:t>
            </a:r>
            <a:endParaRPr lang="en-US" sz="4000" b="1" dirty="0">
              <a:solidFill>
                <a:srgbClr val="0095DA"/>
              </a:solidFill>
              <a:latin typeface="Arial Black" panose="020B0A04020102020204" pitchFamily="34" charset="0"/>
              <a:sym typeface="Arial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4" r="15496"/>
          <a:stretch/>
        </p:blipFill>
        <p:spPr bwMode="auto">
          <a:xfrm>
            <a:off x="3444241" y="3351095"/>
            <a:ext cx="4131894" cy="344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" r="13727"/>
          <a:stretch/>
        </p:blipFill>
        <p:spPr bwMode="auto">
          <a:xfrm>
            <a:off x="7685903" y="3350129"/>
            <a:ext cx="2113006" cy="344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52"/>
          <a:stretch/>
        </p:blipFill>
        <p:spPr bwMode="auto">
          <a:xfrm>
            <a:off x="89266" y="3351095"/>
            <a:ext cx="3266471" cy="344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92400" y="350620"/>
            <a:ext cx="66818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ЦИФРОВАЯ ЛАБОРАТОРИЯ</a:t>
            </a:r>
            <a:endParaRPr lang="ru-RU" sz="4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5491524" y="879937"/>
            <a:ext cx="3588431" cy="93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24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t="7638" r="9445" b="8178"/>
          <a:stretch/>
        </p:blipFill>
        <p:spPr>
          <a:xfrm>
            <a:off x="4272130" y="3536909"/>
            <a:ext cx="920138" cy="1378396"/>
          </a:xfrm>
          <a:prstGeom prst="rect">
            <a:avLst/>
          </a:prstGeom>
        </p:spPr>
      </p:pic>
      <p:pic>
        <p:nvPicPr>
          <p:cNvPr id="142" name="Рисунок 14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6954" r="4835" b="7321"/>
          <a:stretch/>
        </p:blipFill>
        <p:spPr>
          <a:xfrm>
            <a:off x="5472928" y="3808306"/>
            <a:ext cx="2270688" cy="1827533"/>
          </a:xfrm>
          <a:prstGeom prst="rect">
            <a:avLst/>
          </a:prstGeom>
        </p:spPr>
      </p:pic>
      <p:grpSp>
        <p:nvGrpSpPr>
          <p:cNvPr id="112" name="Группа 111"/>
          <p:cNvGrpSpPr/>
          <p:nvPr/>
        </p:nvGrpSpPr>
        <p:grpSpPr>
          <a:xfrm>
            <a:off x="5544954" y="4168089"/>
            <a:ext cx="288032" cy="307777"/>
            <a:chOff x="7718918" y="3841130"/>
            <a:chExt cx="288032" cy="307777"/>
          </a:xfrm>
        </p:grpSpPr>
        <p:sp>
          <p:nvSpPr>
            <p:cNvPr id="113" name="Овал 11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4" name="Прямоугольник 113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6"/>
          <a:stretch/>
        </p:blipFill>
        <p:spPr>
          <a:xfrm rot="16200000">
            <a:off x="1760847" y="2815138"/>
            <a:ext cx="1493824" cy="2792651"/>
          </a:xfrm>
          <a:prstGeom prst="rect">
            <a:avLst/>
          </a:prstGeom>
        </p:spPr>
      </p:pic>
      <p:pic>
        <p:nvPicPr>
          <p:cNvPr id="103" name="Рисунок 10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200999" y="3535717"/>
            <a:ext cx="808233" cy="1296746"/>
          </a:xfrm>
          <a:prstGeom prst="rect">
            <a:avLst/>
          </a:prstGeom>
        </p:spPr>
      </p:pic>
      <p:pic>
        <p:nvPicPr>
          <p:cNvPr id="148" name="Рисунок 14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8350928" y="5105427"/>
            <a:ext cx="418345" cy="377859"/>
          </a:xfrm>
          <a:prstGeom prst="rect">
            <a:avLst/>
          </a:prstGeom>
        </p:spPr>
      </p:pic>
      <p:pic>
        <p:nvPicPr>
          <p:cNvPr id="141" name="Рисунок 1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1324896" y="4135420"/>
            <a:ext cx="393552" cy="264134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0999" y="75982"/>
            <a:ext cx="78705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для ученика начальной школы. Базовый беспроводной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221874" y="6566149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</a:t>
            </a:r>
            <a:r>
              <a:rPr lang="ru-RU" sz="1200" b="1" i="1" dirty="0"/>
              <a:t>комплектов датчиков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267118" y="6566149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5544955" y="824056"/>
            <a:ext cx="4106625" cy="1470804"/>
            <a:chOff x="5630472" y="764704"/>
            <a:chExt cx="4106625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5630472" y="1611869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/>
                <a:t>698761</a:t>
              </a:r>
              <a:endParaRPr lang="ru-RU" sz="1400" dirty="0" smtClean="0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630472" y="1927731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0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630472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6   </a:t>
              </a: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630472" y="1080565"/>
              <a:ext cx="41066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43</a:t>
              </a:r>
              <a:endParaRPr lang="ru-RU" sz="1400" dirty="0"/>
            </a:p>
          </p:txBody>
        </p:sp>
      </p:grpSp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438230"/>
              </p:ext>
            </p:extLst>
          </p:nvPr>
        </p:nvGraphicFramePr>
        <p:xfrm>
          <a:off x="201000" y="732573"/>
          <a:ext cx="5148000" cy="2147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3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0095D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0095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силы, ускорения и наклона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ЧСС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погоды с GPS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напряжения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USB-Bluetooth 4.0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</a:tbl>
          </a:graphicData>
        </a:graphic>
      </p:graphicFrame>
      <p:grpSp>
        <p:nvGrpSpPr>
          <p:cNvPr id="106" name="Группа 105"/>
          <p:cNvGrpSpPr/>
          <p:nvPr/>
        </p:nvGrpSpPr>
        <p:grpSpPr>
          <a:xfrm>
            <a:off x="3321" y="6012152"/>
            <a:ext cx="9890371" cy="338554"/>
            <a:chOff x="14896" y="6015690"/>
            <a:chExt cx="4942553" cy="338554"/>
          </a:xfrm>
        </p:grpSpPr>
        <p:sp>
          <p:nvSpPr>
            <p:cNvPr id="107" name="Прямоугольник 106"/>
            <p:cNvSpPr/>
            <p:nvPr/>
          </p:nvSpPr>
          <p:spPr>
            <a:xfrm>
              <a:off x="14896" y="6018128"/>
              <a:ext cx="4942553" cy="333678"/>
            </a:xfrm>
            <a:prstGeom prst="rect">
              <a:avLst/>
            </a:prstGeom>
            <a:solidFill>
              <a:srgbClr val="0095DA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-76720" y="6305312"/>
            <a:ext cx="5088916" cy="276999"/>
            <a:chOff x="-129481" y="6306408"/>
            <a:chExt cx="5088916" cy="276999"/>
          </a:xfrm>
        </p:grpSpPr>
        <p:sp>
          <p:nvSpPr>
            <p:cNvPr id="118" name="Прямоугольник 117"/>
            <p:cNvSpPr/>
            <p:nvPr/>
          </p:nvSpPr>
          <p:spPr>
            <a:xfrm>
              <a:off x="-49441" y="6326107"/>
              <a:ext cx="5008876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-129481" y="6306408"/>
              <a:ext cx="508891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5012196" y="6305312"/>
            <a:ext cx="4881496" cy="276999"/>
            <a:chOff x="215434" y="6309824"/>
            <a:chExt cx="4881496" cy="276999"/>
          </a:xfrm>
        </p:grpSpPr>
        <p:sp>
          <p:nvSpPr>
            <p:cNvPr id="124" name="Прямоугольник 123"/>
            <p:cNvSpPr/>
            <p:nvPr/>
          </p:nvSpPr>
          <p:spPr>
            <a:xfrm>
              <a:off x="215434" y="6329102"/>
              <a:ext cx="4881496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25" name="Прямоугольник 124"/>
            <p:cNvSpPr/>
            <p:nvPr/>
          </p:nvSpPr>
          <p:spPr>
            <a:xfrm>
              <a:off x="215434" y="6309824"/>
              <a:ext cx="488149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139" name="Рисунок 13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21228" r="10521" b="45556"/>
          <a:stretch/>
        </p:blipFill>
        <p:spPr>
          <a:xfrm rot="21282965">
            <a:off x="218073" y="2971897"/>
            <a:ext cx="1994827" cy="462852"/>
          </a:xfrm>
          <a:prstGeom prst="rect">
            <a:avLst/>
          </a:prstGeom>
        </p:spPr>
      </p:pic>
      <p:grpSp>
        <p:nvGrpSpPr>
          <p:cNvPr id="82" name="Группа 81"/>
          <p:cNvGrpSpPr/>
          <p:nvPr/>
        </p:nvGrpSpPr>
        <p:grpSpPr>
          <a:xfrm>
            <a:off x="200999" y="3068705"/>
            <a:ext cx="288032" cy="307777"/>
            <a:chOff x="7718918" y="3841130"/>
            <a:chExt cx="288032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200999" y="3971457"/>
            <a:ext cx="288032" cy="307777"/>
            <a:chOff x="7718918" y="3841130"/>
            <a:chExt cx="288032" cy="307777"/>
          </a:xfrm>
        </p:grpSpPr>
        <p:sp>
          <p:nvSpPr>
            <p:cNvPr id="66" name="Овал 6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200999" y="5181327"/>
            <a:ext cx="288032" cy="307777"/>
            <a:chOff x="7718918" y="3841130"/>
            <a:chExt cx="288032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2090904" y="4168089"/>
            <a:ext cx="288032" cy="307777"/>
            <a:chOff x="7718918" y="3841130"/>
            <a:chExt cx="288032" cy="307777"/>
          </a:xfrm>
        </p:grpSpPr>
        <p:sp>
          <p:nvSpPr>
            <p:cNvPr id="89" name="Овал 8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4272129" y="4168089"/>
            <a:ext cx="288032" cy="307777"/>
            <a:chOff x="7718918" y="3841130"/>
            <a:chExt cx="288032" cy="307777"/>
          </a:xfrm>
        </p:grpSpPr>
        <p:sp>
          <p:nvSpPr>
            <p:cNvPr id="110" name="Овал 10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8197753" y="4981978"/>
            <a:ext cx="288032" cy="307777"/>
            <a:chOff x="7718918" y="3841130"/>
            <a:chExt cx="288032" cy="307777"/>
          </a:xfrm>
        </p:grpSpPr>
        <p:sp>
          <p:nvSpPr>
            <p:cNvPr id="116" name="Овал 11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7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0845" y="3195256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1153" y="3313366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21" name="Группа 120"/>
          <p:cNvGrpSpPr/>
          <p:nvPr/>
        </p:nvGrpSpPr>
        <p:grpSpPr>
          <a:xfrm>
            <a:off x="7290058" y="3421795"/>
            <a:ext cx="288032" cy="307777"/>
            <a:chOff x="7718918" y="3841130"/>
            <a:chExt cx="288032" cy="307777"/>
          </a:xfrm>
        </p:grpSpPr>
        <p:sp>
          <p:nvSpPr>
            <p:cNvPr id="122" name="Овал 12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38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1221311" y="4756767"/>
            <a:ext cx="715053" cy="1147246"/>
          </a:xfrm>
          <a:prstGeom prst="rect">
            <a:avLst/>
          </a:prstGeom>
        </p:spPr>
      </p:pic>
      <p:grpSp>
        <p:nvGrpSpPr>
          <p:cNvPr id="70" name="Группа 69"/>
          <p:cNvGrpSpPr/>
          <p:nvPr/>
        </p:nvGrpSpPr>
        <p:grpSpPr>
          <a:xfrm rot="16200000">
            <a:off x="3119604" y="3952005"/>
            <a:ext cx="808514" cy="1018471"/>
            <a:chOff x="4109343" y="4966955"/>
            <a:chExt cx="1013492" cy="1281435"/>
          </a:xfrm>
        </p:grpSpPr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9343" y="4966955"/>
              <a:ext cx="520665" cy="1281435"/>
            </a:xfrm>
            <a:prstGeom prst="rect">
              <a:avLst/>
            </a:prstGeom>
          </p:spPr>
        </p:pic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072" y="5179617"/>
              <a:ext cx="471763" cy="1068773"/>
            </a:xfrm>
            <a:prstGeom prst="rect">
              <a:avLst/>
            </a:prstGeom>
          </p:spPr>
        </p:pic>
      </p:grpSp>
      <p:pic>
        <p:nvPicPr>
          <p:cNvPr id="68" name="Picture 2" descr="C:\Users\nagaytsev\Downloads\PS-21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664" y="4005073"/>
            <a:ext cx="1150244" cy="72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Рисунок 14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6954" r="4835" b="7321"/>
          <a:stretch/>
        </p:blipFill>
        <p:spPr>
          <a:xfrm>
            <a:off x="7580221" y="4347722"/>
            <a:ext cx="1876637" cy="1510386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6"/>
          <a:stretch/>
        </p:blipFill>
        <p:spPr>
          <a:xfrm>
            <a:off x="4674202" y="3824593"/>
            <a:ext cx="1200086" cy="2243518"/>
          </a:xfrm>
          <a:prstGeom prst="rect">
            <a:avLst/>
          </a:prstGeom>
        </p:spPr>
      </p:pic>
      <p:pic>
        <p:nvPicPr>
          <p:cNvPr id="148" name="Рисунок 14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8479529" y="3956451"/>
            <a:ext cx="311607" cy="281451"/>
          </a:xfrm>
          <a:prstGeom prst="rect">
            <a:avLst/>
          </a:prstGeom>
        </p:spPr>
      </p:pic>
      <p:pic>
        <p:nvPicPr>
          <p:cNvPr id="141" name="Рисунок 14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3285515" y="4440894"/>
            <a:ext cx="360158" cy="241721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0999" y="75982"/>
            <a:ext cx="78705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для ученика начальной школы. Базовый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5544955" y="824056"/>
            <a:ext cx="4106625" cy="1470804"/>
            <a:chOff x="5630472" y="764704"/>
            <a:chExt cx="4106625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5630472" y="1611869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/>
                <a:t>698762</a:t>
              </a:r>
              <a:endParaRPr lang="ru-RU" sz="1400" dirty="0" smtClean="0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630472" y="1927731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2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630472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</a:t>
              </a:r>
              <a:r>
                <a:rPr lang="en-US" sz="1400" dirty="0" smtClean="0"/>
                <a:t>10</a:t>
              </a:r>
              <a:r>
                <a:rPr lang="ru-RU" sz="1400" dirty="0" smtClean="0"/>
                <a:t>   </a:t>
              </a:r>
              <a:endParaRPr lang="ru-RU" sz="1400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630472" y="1080565"/>
              <a:ext cx="41066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52</a:t>
              </a:r>
              <a:endParaRPr lang="ru-RU" sz="1400" dirty="0"/>
            </a:p>
          </p:txBody>
        </p:sp>
      </p:grpSp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114744"/>
              </p:ext>
            </p:extLst>
          </p:nvPr>
        </p:nvGraphicFramePr>
        <p:xfrm>
          <a:off x="201000" y="732573"/>
          <a:ext cx="5148000" cy="3227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3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0095D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0095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движения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уровня звука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измерения концентрации кислорода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силы, ускорения и наклона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ЧСС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углекислого газа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погоды с GPS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напряжения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Емкость "Метаболизм"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USB-Bluetooth 4.0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9" name="Рисунок 13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21228" r="10521" b="45556"/>
          <a:stretch/>
        </p:blipFill>
        <p:spPr>
          <a:xfrm rot="21282965">
            <a:off x="2233843" y="4926296"/>
            <a:ext cx="1820683" cy="422446"/>
          </a:xfrm>
          <a:prstGeom prst="rect">
            <a:avLst/>
          </a:prstGeom>
        </p:spPr>
      </p:pic>
      <p:grpSp>
        <p:nvGrpSpPr>
          <p:cNvPr id="65" name="Группа 64"/>
          <p:cNvGrpSpPr/>
          <p:nvPr/>
        </p:nvGrpSpPr>
        <p:grpSpPr>
          <a:xfrm>
            <a:off x="1388560" y="4000676"/>
            <a:ext cx="288032" cy="307777"/>
            <a:chOff x="7718918" y="3841130"/>
            <a:chExt cx="288032" cy="307777"/>
          </a:xfrm>
        </p:grpSpPr>
        <p:sp>
          <p:nvSpPr>
            <p:cNvPr id="66" name="Овал 6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2926546" y="4239100"/>
            <a:ext cx="288032" cy="307777"/>
            <a:chOff x="7718918" y="3841130"/>
            <a:chExt cx="288032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2072648" y="4843359"/>
            <a:ext cx="288032" cy="307777"/>
            <a:chOff x="7718918" y="3841130"/>
            <a:chExt cx="288032" cy="307777"/>
          </a:xfrm>
        </p:grpSpPr>
        <p:sp>
          <p:nvSpPr>
            <p:cNvPr id="89" name="Овал 8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1064520" y="4863700"/>
            <a:ext cx="288032" cy="307777"/>
            <a:chOff x="7718918" y="3841130"/>
            <a:chExt cx="288032" cy="307777"/>
          </a:xfrm>
        </p:grpSpPr>
        <p:sp>
          <p:nvSpPr>
            <p:cNvPr id="110" name="Овал 10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4674202" y="4657674"/>
            <a:ext cx="288032" cy="307777"/>
            <a:chOff x="7718918" y="3841130"/>
            <a:chExt cx="288032" cy="307777"/>
          </a:xfrm>
        </p:grpSpPr>
        <p:sp>
          <p:nvSpPr>
            <p:cNvPr id="116" name="Овал 11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/>
          <a:stretch/>
        </p:blipFill>
        <p:spPr>
          <a:xfrm>
            <a:off x="117328" y="4056754"/>
            <a:ext cx="947192" cy="992446"/>
          </a:xfrm>
          <a:prstGeom prst="rect">
            <a:avLst/>
          </a:prstGeom>
        </p:spPr>
      </p:pic>
      <p:grpSp>
        <p:nvGrpSpPr>
          <p:cNvPr id="75" name="Группа 74"/>
          <p:cNvGrpSpPr/>
          <p:nvPr/>
        </p:nvGrpSpPr>
        <p:grpSpPr>
          <a:xfrm>
            <a:off x="902500" y="4239100"/>
            <a:ext cx="288032" cy="307777"/>
            <a:chOff x="7718918" y="3841130"/>
            <a:chExt cx="288032" cy="307777"/>
          </a:xfrm>
        </p:grpSpPr>
        <p:sp>
          <p:nvSpPr>
            <p:cNvPr id="79" name="Овал 7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2072648" y="5609375"/>
            <a:ext cx="288032" cy="307777"/>
            <a:chOff x="7718918" y="3841130"/>
            <a:chExt cx="288032" cy="307777"/>
          </a:xfrm>
        </p:grpSpPr>
        <p:sp>
          <p:nvSpPr>
            <p:cNvPr id="85" name="Овал 8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7" name="Рисунок 8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r="7025"/>
          <a:stretch/>
        </p:blipFill>
        <p:spPr>
          <a:xfrm rot="16200000">
            <a:off x="5315071" y="4842019"/>
            <a:ext cx="1642157" cy="490240"/>
          </a:xfrm>
          <a:prstGeom prst="rect">
            <a:avLst/>
          </a:prstGeom>
        </p:spPr>
      </p:pic>
      <p:grpSp>
        <p:nvGrpSpPr>
          <p:cNvPr id="121" name="Группа 120"/>
          <p:cNvGrpSpPr/>
          <p:nvPr/>
        </p:nvGrpSpPr>
        <p:grpSpPr>
          <a:xfrm>
            <a:off x="6237254" y="5253561"/>
            <a:ext cx="288032" cy="307777"/>
            <a:chOff x="7718918" y="3841130"/>
            <a:chExt cx="288032" cy="307777"/>
          </a:xfrm>
        </p:grpSpPr>
        <p:sp>
          <p:nvSpPr>
            <p:cNvPr id="122" name="Овал 12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t="7638" r="9445" b="8178"/>
          <a:stretch/>
        </p:blipFill>
        <p:spPr>
          <a:xfrm>
            <a:off x="6602819" y="4583781"/>
            <a:ext cx="837249" cy="1254225"/>
          </a:xfrm>
          <a:prstGeom prst="rect">
            <a:avLst/>
          </a:prstGeom>
        </p:spPr>
      </p:pic>
      <p:grpSp>
        <p:nvGrpSpPr>
          <p:cNvPr id="92" name="Группа 91"/>
          <p:cNvGrpSpPr/>
          <p:nvPr/>
        </p:nvGrpSpPr>
        <p:grpSpPr>
          <a:xfrm>
            <a:off x="7072566" y="5253561"/>
            <a:ext cx="288032" cy="307777"/>
            <a:chOff x="7718918" y="3841130"/>
            <a:chExt cx="288032" cy="307777"/>
          </a:xfrm>
        </p:grpSpPr>
        <p:sp>
          <p:nvSpPr>
            <p:cNvPr id="93" name="Овал 9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7516639" y="4654912"/>
            <a:ext cx="440764" cy="313300"/>
            <a:chOff x="7675621" y="3832168"/>
            <a:chExt cx="440764" cy="313300"/>
          </a:xfrm>
        </p:grpSpPr>
        <p:sp>
          <p:nvSpPr>
            <p:cNvPr id="96" name="Овал 9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7675621" y="3832168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8" name="Рисунок 9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362" y="3189670"/>
            <a:ext cx="521531" cy="1166983"/>
          </a:xfrm>
          <a:prstGeom prst="rect">
            <a:avLst/>
          </a:prstGeom>
        </p:spPr>
      </p:pic>
      <p:grpSp>
        <p:nvGrpSpPr>
          <p:cNvPr id="99" name="Группа 98"/>
          <p:cNvGrpSpPr/>
          <p:nvPr/>
        </p:nvGrpSpPr>
        <p:grpSpPr>
          <a:xfrm>
            <a:off x="8957363" y="3789845"/>
            <a:ext cx="440764" cy="307777"/>
            <a:chOff x="7690851" y="3847563"/>
            <a:chExt cx="440764" cy="307777"/>
          </a:xfrm>
        </p:grpSpPr>
        <p:sp>
          <p:nvSpPr>
            <p:cNvPr id="100" name="Овал 99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1" name="Прямоугольник 100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Группа 101"/>
          <p:cNvGrpSpPr/>
          <p:nvPr/>
        </p:nvGrpSpPr>
        <p:grpSpPr>
          <a:xfrm>
            <a:off x="8243251" y="3789845"/>
            <a:ext cx="440764" cy="307777"/>
            <a:chOff x="7690851" y="3847563"/>
            <a:chExt cx="440764" cy="307777"/>
          </a:xfrm>
        </p:grpSpPr>
        <p:sp>
          <p:nvSpPr>
            <p:cNvPr id="127" name="Овал 126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2" name="Прямоугольник 131"/>
          <p:cNvSpPr/>
          <p:nvPr/>
        </p:nvSpPr>
        <p:spPr>
          <a:xfrm>
            <a:off x="4974347" y="6573946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(1 шт.)</a:t>
            </a:r>
            <a:endParaRPr lang="ru-RU" sz="1200" b="1" i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17585" y="6573946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</a:t>
            </a:r>
            <a:r>
              <a:rPr lang="ru-RU" sz="1200" b="1" i="1" dirty="0"/>
              <a:t>комплектов датчиков</a:t>
            </a:r>
          </a:p>
        </p:txBody>
      </p:sp>
      <p:sp>
        <p:nvSpPr>
          <p:cNvPr id="134" name="Прямоугольник 133"/>
          <p:cNvSpPr/>
          <p:nvPr/>
        </p:nvSpPr>
        <p:spPr>
          <a:xfrm>
            <a:off x="2472906" y="6573946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135" name="Группа 134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136" name="Прямоугольник 135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0095DA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37" name="Прямоугольник 136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138" name="Группа 137"/>
          <p:cNvGrpSpPr/>
          <p:nvPr/>
        </p:nvGrpSpPr>
        <p:grpSpPr>
          <a:xfrm>
            <a:off x="4953000" y="6020044"/>
            <a:ext cx="4941247" cy="338554"/>
            <a:chOff x="4953000" y="6020044"/>
            <a:chExt cx="4941247" cy="338554"/>
          </a:xfrm>
        </p:grpSpPr>
        <p:sp>
          <p:nvSpPr>
            <p:cNvPr id="140" name="Прямоугольник 139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43" name="Прямоугольник 142"/>
            <p:cNvSpPr/>
            <p:nvPr/>
          </p:nvSpPr>
          <p:spPr>
            <a:xfrm>
              <a:off x="6329651" y="6020044"/>
              <a:ext cx="2187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ОБЯЗАТЕЛЬНО</a:t>
              </a: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145" name="Прямоугольник 144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46" name="Прямоугольник 145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147" name="Группа 146"/>
          <p:cNvGrpSpPr/>
          <p:nvPr/>
        </p:nvGrpSpPr>
        <p:grpSpPr>
          <a:xfrm>
            <a:off x="4951016" y="6308850"/>
            <a:ext cx="4943229" cy="276999"/>
            <a:chOff x="4951016" y="6308850"/>
            <a:chExt cx="4943229" cy="276999"/>
          </a:xfrm>
        </p:grpSpPr>
        <p:sp>
          <p:nvSpPr>
            <p:cNvPr id="149" name="Прямоугольник 148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50" name="Прямоугольник 149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152" name="Прямоугольник 151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103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7109" y="2373428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5" name="Рисунок 104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7417" y="2491538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29" name="Группа 128"/>
          <p:cNvGrpSpPr/>
          <p:nvPr/>
        </p:nvGrpSpPr>
        <p:grpSpPr>
          <a:xfrm>
            <a:off x="5433524" y="2626996"/>
            <a:ext cx="440764" cy="307777"/>
            <a:chOff x="7690851" y="3847563"/>
            <a:chExt cx="440764" cy="307777"/>
          </a:xfrm>
        </p:grpSpPr>
        <p:sp>
          <p:nvSpPr>
            <p:cNvPr id="130" name="Овал 129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1" name="Прямоугольник 130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099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Рисунок 1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6954" r="4835" b="7321"/>
          <a:stretch/>
        </p:blipFill>
        <p:spPr>
          <a:xfrm>
            <a:off x="8405897" y="4825257"/>
            <a:ext cx="1456500" cy="1172244"/>
          </a:xfrm>
          <a:prstGeom prst="rect">
            <a:avLst/>
          </a:prstGeom>
        </p:spPr>
      </p:pic>
      <p:pic>
        <p:nvPicPr>
          <p:cNvPr id="119" name="Рисунок 1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21228" r="10521" b="45556"/>
          <a:stretch/>
        </p:blipFill>
        <p:spPr>
          <a:xfrm rot="21312715">
            <a:off x="2403625" y="4500069"/>
            <a:ext cx="1467436" cy="340483"/>
          </a:xfrm>
          <a:prstGeom prst="rect">
            <a:avLst/>
          </a:prstGeom>
        </p:spPr>
      </p:pic>
      <p:pic>
        <p:nvPicPr>
          <p:cNvPr id="117" name="Рисунок 1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09996" y="4552538"/>
            <a:ext cx="352309" cy="867086"/>
          </a:xfrm>
          <a:prstGeom prst="rect">
            <a:avLst/>
          </a:prstGeom>
        </p:spPr>
      </p:pic>
      <p:pic>
        <p:nvPicPr>
          <p:cNvPr id="118" name="Рисунок 1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82897" y="4275450"/>
            <a:ext cx="319221" cy="723192"/>
          </a:xfrm>
          <a:prstGeom prst="rect">
            <a:avLst/>
          </a:prstGeom>
        </p:spPr>
      </p:pic>
      <p:pic>
        <p:nvPicPr>
          <p:cNvPr id="114" name="Рисунок 1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4790097" y="3804855"/>
            <a:ext cx="257900" cy="1730911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r="7025"/>
          <a:stretch/>
        </p:blipFill>
        <p:spPr>
          <a:xfrm>
            <a:off x="5476726" y="4801191"/>
            <a:ext cx="1306222" cy="389951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4528538" y="5000395"/>
            <a:ext cx="586482" cy="940964"/>
          </a:xfrm>
          <a:prstGeom prst="rect">
            <a:avLst/>
          </a:prstGeom>
        </p:spPr>
      </p:pic>
      <p:pic>
        <p:nvPicPr>
          <p:cNvPr id="108" name="Рисунок 10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>
            <a:off x="2650436" y="5157092"/>
            <a:ext cx="1734085" cy="662780"/>
          </a:xfrm>
          <a:prstGeom prst="rect">
            <a:avLst/>
          </a:prstGeom>
        </p:spPr>
      </p:pic>
      <p:pic>
        <p:nvPicPr>
          <p:cNvPr id="1027" name="Picture 3" descr="C:\Users\nagaytsev\Downloads\ME-666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114" y="2578103"/>
            <a:ext cx="1463744" cy="168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Placeholder 17" descr="A picture containing object&#10;&#10;Description generated with high confidence">
            <a:extLst>
              <a:ext uri="{FF2B5EF4-FFF2-40B4-BE49-F238E27FC236}">
                <a16:creationId xmlns="" xmlns:a16="http://schemas.microsoft.com/office/drawing/2014/main" xmlns:lc="http://schemas.openxmlformats.org/drawingml/2006/lockedCanvas" id="{A57202BE-1563-481C-B951-BBDC0C632D81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5223" r="3630" b="18243"/>
          <a:stretch/>
        </p:blipFill>
        <p:spPr>
          <a:xfrm>
            <a:off x="6942463" y="4107075"/>
            <a:ext cx="1253747" cy="1834283"/>
          </a:xfrm>
          <a:prstGeom prst="rect">
            <a:avLst/>
          </a:prstGeom>
        </p:spPr>
      </p:pic>
      <p:pic>
        <p:nvPicPr>
          <p:cNvPr id="1026" name="Picture 2" descr="C:\Users\nagaytsev\Downloads\PS-2163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3" b="162"/>
          <a:stretch/>
        </p:blipFill>
        <p:spPr bwMode="auto">
          <a:xfrm>
            <a:off x="1014915" y="5211219"/>
            <a:ext cx="1873001" cy="81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C:\Users\nagaytsev\Downloads\PS-210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2" y="5386339"/>
            <a:ext cx="929465" cy="58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Группа 64"/>
          <p:cNvGrpSpPr/>
          <p:nvPr/>
        </p:nvGrpSpPr>
        <p:grpSpPr>
          <a:xfrm>
            <a:off x="740480" y="5463279"/>
            <a:ext cx="288032" cy="307777"/>
            <a:chOff x="7718918" y="3841130"/>
            <a:chExt cx="288032" cy="307777"/>
          </a:xfrm>
        </p:grpSpPr>
        <p:sp>
          <p:nvSpPr>
            <p:cNvPr id="66" name="Овал 6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6"/>
          <a:stretch/>
        </p:blipFill>
        <p:spPr>
          <a:xfrm rot="16200000">
            <a:off x="5669046" y="4732963"/>
            <a:ext cx="921830" cy="172332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0999" y="75982"/>
            <a:ext cx="78705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для учителя начальной школы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5544955" y="824056"/>
            <a:ext cx="4106625" cy="1470804"/>
            <a:chOff x="5630472" y="764704"/>
            <a:chExt cx="4106625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5630472" y="1611869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698763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630472" y="1927731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7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630472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</a:t>
              </a:r>
              <a:r>
                <a:rPr lang="ru-RU" sz="1400" dirty="0" smtClean="0"/>
                <a:t>1</a:t>
              </a:r>
              <a:r>
                <a:rPr lang="en-US" sz="1400" dirty="0" smtClean="0"/>
                <a:t>2</a:t>
              </a:r>
              <a:r>
                <a:rPr lang="ru-RU" sz="1400" dirty="0" smtClean="0"/>
                <a:t>   </a:t>
              </a:r>
              <a:endParaRPr lang="ru-RU" sz="1400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630472" y="1080565"/>
              <a:ext cx="41066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64</a:t>
              </a:r>
              <a:endParaRPr lang="ru-RU" sz="1400" dirty="0"/>
            </a:p>
          </p:txBody>
        </p:sp>
      </p:grpSp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160348"/>
              </p:ext>
            </p:extLst>
          </p:nvPr>
        </p:nvGraphicFramePr>
        <p:xfrm>
          <a:off x="201000" y="732573"/>
          <a:ext cx="5112000" cy="3610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28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906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0095D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0095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движения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уровня звука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измерения концентрации кислорода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влажности почвы PASCO 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давления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силы, ускорения и наклона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ЧСС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углекислого газа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погоды с GPS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напряжения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Набор для эксперимента "Экосистема"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Набор для изучения "Газовых законов"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Аксессуары: Флюгер и штатив для беспроводного датчика погоды с GPS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USB-Bluetooth 4.0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4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76" name="Группа 75"/>
          <p:cNvGrpSpPr/>
          <p:nvPr/>
        </p:nvGrpSpPr>
        <p:grpSpPr>
          <a:xfrm>
            <a:off x="1149172" y="4563140"/>
            <a:ext cx="288032" cy="307777"/>
            <a:chOff x="7718918" y="3841130"/>
            <a:chExt cx="288032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2205393" y="5073600"/>
            <a:ext cx="288032" cy="307777"/>
            <a:chOff x="7718918" y="3841130"/>
            <a:chExt cx="288032" cy="307777"/>
          </a:xfrm>
        </p:grpSpPr>
        <p:sp>
          <p:nvSpPr>
            <p:cNvPr id="89" name="Овал 8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4384522" y="5202636"/>
            <a:ext cx="288032" cy="307777"/>
            <a:chOff x="7718918" y="3841130"/>
            <a:chExt cx="288032" cy="307777"/>
          </a:xfrm>
        </p:grpSpPr>
        <p:sp>
          <p:nvSpPr>
            <p:cNvPr id="116" name="Овал 11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/>
          <a:stretch/>
        </p:blipFill>
        <p:spPr>
          <a:xfrm>
            <a:off x="86138" y="4447105"/>
            <a:ext cx="802012" cy="840330"/>
          </a:xfrm>
          <a:prstGeom prst="rect">
            <a:avLst/>
          </a:prstGeom>
        </p:spPr>
      </p:pic>
      <p:grpSp>
        <p:nvGrpSpPr>
          <p:cNvPr id="75" name="Группа 74"/>
          <p:cNvGrpSpPr/>
          <p:nvPr/>
        </p:nvGrpSpPr>
        <p:grpSpPr>
          <a:xfrm>
            <a:off x="740480" y="4853338"/>
            <a:ext cx="288032" cy="307777"/>
            <a:chOff x="7718918" y="3841130"/>
            <a:chExt cx="288032" cy="307777"/>
          </a:xfrm>
        </p:grpSpPr>
        <p:sp>
          <p:nvSpPr>
            <p:cNvPr id="79" name="Овал 7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Группа 120"/>
          <p:cNvGrpSpPr/>
          <p:nvPr/>
        </p:nvGrpSpPr>
        <p:grpSpPr>
          <a:xfrm>
            <a:off x="4919046" y="4563140"/>
            <a:ext cx="288032" cy="307777"/>
            <a:chOff x="7718918" y="3841130"/>
            <a:chExt cx="288032" cy="307777"/>
          </a:xfrm>
        </p:grpSpPr>
        <p:sp>
          <p:nvSpPr>
            <p:cNvPr id="122" name="Овал 12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5960238" y="5202636"/>
            <a:ext cx="288032" cy="307777"/>
            <a:chOff x="7718918" y="3841130"/>
            <a:chExt cx="288032" cy="307777"/>
          </a:xfrm>
        </p:grpSpPr>
        <p:sp>
          <p:nvSpPr>
            <p:cNvPr id="93" name="Овал 9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2" name="Прямоугольник 131"/>
          <p:cNvSpPr/>
          <p:nvPr/>
        </p:nvSpPr>
        <p:spPr>
          <a:xfrm>
            <a:off x="4974347" y="6573946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</a:t>
            </a:r>
            <a:r>
              <a:rPr lang="en-US" sz="1200" b="1" i="1" dirty="0" smtClean="0"/>
              <a:t>2</a:t>
            </a:r>
            <a:r>
              <a:rPr lang="ru-RU" sz="1200" b="1" i="1" dirty="0" smtClean="0"/>
              <a:t> шт.)</a:t>
            </a:r>
            <a:endParaRPr lang="ru-RU" sz="1200" b="1" i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17585" y="6573946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комплект</a:t>
            </a:r>
            <a:endParaRPr lang="ru-RU" sz="1200" b="1" i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2472906" y="6573946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большой</a:t>
            </a:r>
            <a:endParaRPr lang="ru-RU" sz="1200" b="1" i="1" dirty="0"/>
          </a:p>
        </p:txBody>
      </p:sp>
      <p:grpSp>
        <p:nvGrpSpPr>
          <p:cNvPr id="135" name="Группа 134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136" name="Прямоугольник 135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0095DA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37" name="Прямоугольник 136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138" name="Группа 137"/>
          <p:cNvGrpSpPr/>
          <p:nvPr/>
        </p:nvGrpSpPr>
        <p:grpSpPr>
          <a:xfrm>
            <a:off x="4953000" y="6020044"/>
            <a:ext cx="4941247" cy="338554"/>
            <a:chOff x="4953000" y="6020044"/>
            <a:chExt cx="4941247" cy="338554"/>
          </a:xfrm>
        </p:grpSpPr>
        <p:sp>
          <p:nvSpPr>
            <p:cNvPr id="140" name="Прямоугольник 139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43" name="Прямоугольник 142"/>
            <p:cNvSpPr/>
            <p:nvPr/>
          </p:nvSpPr>
          <p:spPr>
            <a:xfrm>
              <a:off x="6329651" y="6020044"/>
              <a:ext cx="2187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ОБЯЗАТЕЛЬНО</a:t>
              </a: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145" name="Прямоугольник 144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46" name="Прямоугольник 145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147" name="Группа 146"/>
          <p:cNvGrpSpPr/>
          <p:nvPr/>
        </p:nvGrpSpPr>
        <p:grpSpPr>
          <a:xfrm>
            <a:off x="4951016" y="6308850"/>
            <a:ext cx="4943229" cy="276999"/>
            <a:chOff x="4951016" y="6308850"/>
            <a:chExt cx="4943229" cy="276999"/>
          </a:xfrm>
        </p:grpSpPr>
        <p:sp>
          <p:nvSpPr>
            <p:cNvPr id="149" name="Прямоугольник 148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50" name="Прямоугольник 149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152" name="Прямоугольник 151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2762817" y="5594146"/>
            <a:ext cx="288032" cy="307777"/>
            <a:chOff x="7718918" y="3841130"/>
            <a:chExt cx="288032" cy="307777"/>
          </a:xfrm>
        </p:grpSpPr>
        <p:sp>
          <p:nvSpPr>
            <p:cNvPr id="85" name="Овал 8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2184874" y="4563140"/>
            <a:ext cx="288032" cy="307777"/>
            <a:chOff x="7718918" y="3841130"/>
            <a:chExt cx="288032" cy="307777"/>
          </a:xfrm>
        </p:grpSpPr>
        <p:sp>
          <p:nvSpPr>
            <p:cNvPr id="110" name="Овал 10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7" name="Рисунок 15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9460379" y="3123367"/>
            <a:ext cx="311607" cy="281451"/>
          </a:xfrm>
          <a:prstGeom prst="rect">
            <a:avLst/>
          </a:prstGeom>
        </p:spPr>
      </p:pic>
      <p:grpSp>
        <p:nvGrpSpPr>
          <p:cNvPr id="162" name="Группа 161"/>
          <p:cNvGrpSpPr/>
          <p:nvPr/>
        </p:nvGrpSpPr>
        <p:grpSpPr>
          <a:xfrm>
            <a:off x="6321144" y="4808530"/>
            <a:ext cx="440764" cy="313300"/>
            <a:chOff x="7675621" y="3832168"/>
            <a:chExt cx="440764" cy="313300"/>
          </a:xfrm>
        </p:grpSpPr>
        <p:sp>
          <p:nvSpPr>
            <p:cNvPr id="163" name="Овал 16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4" name="Прямоугольник 163"/>
            <p:cNvSpPr/>
            <p:nvPr/>
          </p:nvSpPr>
          <p:spPr>
            <a:xfrm>
              <a:off x="7675621" y="3832168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5" name="Группа 164"/>
          <p:cNvGrpSpPr/>
          <p:nvPr/>
        </p:nvGrpSpPr>
        <p:grpSpPr>
          <a:xfrm>
            <a:off x="7590616" y="4563140"/>
            <a:ext cx="440764" cy="307777"/>
            <a:chOff x="7690851" y="3847563"/>
            <a:chExt cx="440764" cy="307777"/>
          </a:xfrm>
        </p:grpSpPr>
        <p:sp>
          <p:nvSpPr>
            <p:cNvPr id="166" name="Овал 165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7" name="Прямоугольник 166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8" name="Группа 167"/>
          <p:cNvGrpSpPr/>
          <p:nvPr/>
        </p:nvGrpSpPr>
        <p:grpSpPr>
          <a:xfrm>
            <a:off x="8978178" y="5367161"/>
            <a:ext cx="440764" cy="307777"/>
            <a:chOff x="7690851" y="3847563"/>
            <a:chExt cx="440764" cy="307777"/>
          </a:xfrm>
        </p:grpSpPr>
        <p:sp>
          <p:nvSpPr>
            <p:cNvPr id="169" name="Овал 168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0" name="Прямоугольник 169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4" name="Picture 3" descr="C:\Users\nagaytsev\Downloads\RS1751_PASCO_webinfo_images (1)\PS-2938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318" y="2229134"/>
            <a:ext cx="1930124" cy="127334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5" name="Группа 174"/>
          <p:cNvGrpSpPr/>
          <p:nvPr/>
        </p:nvGrpSpPr>
        <p:grpSpPr>
          <a:xfrm>
            <a:off x="9284632" y="2950033"/>
            <a:ext cx="440764" cy="307777"/>
            <a:chOff x="7690851" y="3847563"/>
            <a:chExt cx="440764" cy="307777"/>
          </a:xfrm>
        </p:grpSpPr>
        <p:sp>
          <p:nvSpPr>
            <p:cNvPr id="176" name="Овал 175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7" name="Прямоугольник 176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8" name="Группа 177"/>
          <p:cNvGrpSpPr/>
          <p:nvPr/>
        </p:nvGrpSpPr>
        <p:grpSpPr>
          <a:xfrm>
            <a:off x="7590616" y="5530217"/>
            <a:ext cx="440764" cy="307777"/>
            <a:chOff x="7690851" y="3847563"/>
            <a:chExt cx="440764" cy="307777"/>
          </a:xfrm>
        </p:grpSpPr>
        <p:sp>
          <p:nvSpPr>
            <p:cNvPr id="179" name="Овал 178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0" name="Прямоугольник 179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1" name="Группа 180"/>
          <p:cNvGrpSpPr/>
          <p:nvPr/>
        </p:nvGrpSpPr>
        <p:grpSpPr>
          <a:xfrm>
            <a:off x="7752636" y="2473143"/>
            <a:ext cx="440764" cy="307777"/>
            <a:chOff x="7690851" y="3847563"/>
            <a:chExt cx="440764" cy="307777"/>
          </a:xfrm>
        </p:grpSpPr>
        <p:sp>
          <p:nvSpPr>
            <p:cNvPr id="182" name="Овал 181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3" name="Прямоугольник 182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Группа 170"/>
          <p:cNvGrpSpPr/>
          <p:nvPr/>
        </p:nvGrpSpPr>
        <p:grpSpPr>
          <a:xfrm>
            <a:off x="6607948" y="2473143"/>
            <a:ext cx="440764" cy="307777"/>
            <a:chOff x="7690851" y="3847563"/>
            <a:chExt cx="440764" cy="307777"/>
          </a:xfrm>
        </p:grpSpPr>
        <p:sp>
          <p:nvSpPr>
            <p:cNvPr id="172" name="Овал 171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3" name="Прямоугольник 172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5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9497" y="3530883"/>
            <a:ext cx="1181733" cy="119427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6" name="Рисунок 105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831" y="3642390"/>
            <a:ext cx="1002628" cy="1002628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84" name="Группа 183"/>
          <p:cNvGrpSpPr/>
          <p:nvPr/>
        </p:nvGrpSpPr>
        <p:grpSpPr>
          <a:xfrm>
            <a:off x="7752636" y="3870393"/>
            <a:ext cx="440764" cy="307777"/>
            <a:chOff x="7690851" y="3847563"/>
            <a:chExt cx="440764" cy="307777"/>
          </a:xfrm>
        </p:grpSpPr>
        <p:sp>
          <p:nvSpPr>
            <p:cNvPr id="185" name="Овал 184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6" name="Прямоугольник 185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81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53000" y="4725160"/>
            <a:ext cx="4807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Приложение </a:t>
            </a:r>
            <a:r>
              <a:rPr lang="ru-RU" sz="1400" b="1" dirty="0" err="1" smtClean="0"/>
              <a:t>SPARKvue</a:t>
            </a:r>
            <a:r>
              <a:rPr lang="ru-RU" sz="1400" dirty="0" smtClean="0"/>
              <a:t> </a:t>
            </a:r>
            <a:r>
              <a:rPr lang="ru-RU" sz="1400" dirty="0"/>
              <a:t>доступно</a:t>
            </a:r>
            <a:r>
              <a:rPr lang="ru-RU" sz="1400" b="1" dirty="0"/>
              <a:t> </a:t>
            </a:r>
            <a:r>
              <a:rPr lang="ru-RU" sz="1400" dirty="0"/>
              <a:t>к установке </a:t>
            </a:r>
            <a:r>
              <a:rPr lang="ru-RU" sz="1400" b="1" dirty="0"/>
              <a:t>БЕСПЛАТНО</a:t>
            </a:r>
            <a:r>
              <a:rPr lang="ru-RU" sz="1400" dirty="0"/>
              <a:t>.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-27425" y="4725160"/>
            <a:ext cx="4954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Программное обеспечение </a:t>
            </a:r>
            <a:r>
              <a:rPr lang="en-US" sz="1400" b="1" dirty="0" err="1"/>
              <a:t>SPARKvue</a:t>
            </a:r>
            <a:r>
              <a:rPr lang="en-US" sz="1400" b="1" dirty="0"/>
              <a:t> </a:t>
            </a:r>
            <a:r>
              <a:rPr lang="ru-RU" sz="1400" dirty="0"/>
              <a:t>для </a:t>
            </a:r>
            <a:r>
              <a:rPr lang="ru-RU" sz="1400" dirty="0" smtClean="0"/>
              <a:t>платформ </a:t>
            </a:r>
            <a:r>
              <a:rPr lang="en-US" sz="1400" dirty="0"/>
              <a:t>Windows </a:t>
            </a:r>
            <a:r>
              <a:rPr lang="ru-RU" sz="1400" dirty="0"/>
              <a:t>и </a:t>
            </a:r>
            <a:r>
              <a:rPr lang="en-US" sz="1400" dirty="0"/>
              <a:t>Mac</a:t>
            </a:r>
            <a:r>
              <a:rPr lang="ru-RU" sz="1400" dirty="0"/>
              <a:t> </a:t>
            </a:r>
            <a:r>
              <a:rPr lang="en-US" sz="1400" dirty="0"/>
              <a:t>OS</a:t>
            </a:r>
            <a:r>
              <a:rPr lang="en-US" sz="1600" dirty="0"/>
              <a:t>:</a:t>
            </a:r>
            <a:endParaRPr lang="ru-RU" sz="16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024991"/>
              </p:ext>
            </p:extLst>
          </p:nvPr>
        </p:nvGraphicFramePr>
        <p:xfrm>
          <a:off x="20161" y="5319216"/>
          <a:ext cx="4932840" cy="905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8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4565"/>
              </a:tblGrid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ru-RU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(многопользовательская лицензия)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672436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en-US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</a:rPr>
                        <a:t>однопользовательская лицензия)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673033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0" name="Группа 19"/>
          <p:cNvGrpSpPr/>
          <p:nvPr/>
        </p:nvGrpSpPr>
        <p:grpSpPr>
          <a:xfrm>
            <a:off x="6016514" y="674660"/>
            <a:ext cx="2986986" cy="1343324"/>
            <a:chOff x="5571082" y="655644"/>
            <a:chExt cx="2986986" cy="1343324"/>
          </a:xfrm>
        </p:grpSpPr>
        <p:sp>
          <p:nvSpPr>
            <p:cNvPr id="32" name="Стрелка углом 31"/>
            <p:cNvSpPr/>
            <p:nvPr/>
          </p:nvSpPr>
          <p:spPr>
            <a:xfrm rot="5400000" flipV="1">
              <a:off x="5482777" y="1143857"/>
              <a:ext cx="943416" cy="766805"/>
            </a:xfrm>
            <a:prstGeom prst="bentArrow">
              <a:avLst/>
            </a:prstGeom>
            <a:solidFill>
              <a:srgbClr val="0095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6567276" y="655644"/>
              <a:ext cx="1990792" cy="1205044"/>
              <a:chOff x="6567276" y="655644"/>
              <a:chExt cx="1990792" cy="1205044"/>
            </a:xfrm>
          </p:grpSpPr>
          <p:pic>
            <p:nvPicPr>
              <p:cNvPr id="35" name="Picture 7" descr="C:\Users\nagaytsev\Downloads\Android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7276" y="776230"/>
                <a:ext cx="816024" cy="9638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8" descr="C:\Users\nagaytsev\Downloads\app-ios-png-4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3024" y="655644"/>
                <a:ext cx="1205044" cy="12050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35755" y="81602"/>
            <a:ext cx="3197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 smtClean="0">
                <a:solidFill>
                  <a:schemeClr val="bg1"/>
                </a:solidFill>
              </a:rPr>
              <a:t>Сбор данных для комплекта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72742" y="6244469"/>
            <a:ext cx="5025741" cy="591551"/>
            <a:chOff x="17842" y="6215259"/>
            <a:chExt cx="5122326" cy="591551"/>
          </a:xfrm>
          <a:solidFill>
            <a:schemeClr val="accent4">
              <a:lumMod val="75000"/>
            </a:schemeClr>
          </a:solidFill>
        </p:grpSpPr>
        <p:sp>
          <p:nvSpPr>
            <p:cNvPr id="43" name="Прямоугольник 42"/>
            <p:cNvSpPr/>
            <p:nvPr/>
          </p:nvSpPr>
          <p:spPr>
            <a:xfrm>
              <a:off x="114116" y="6215259"/>
              <a:ext cx="5026052" cy="591551"/>
            </a:xfrm>
            <a:prstGeom prst="rect">
              <a:avLst/>
            </a:prstGeom>
            <a:solidFill>
              <a:srgbClr val="0095DA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7842" y="6220767"/>
              <a:ext cx="51223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Адаптер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для работы на ПК входит в каждый комплект.</a:t>
              </a:r>
              <a:r>
                <a:rPr lang="en-US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endParaRPr lang="ru-RU" sz="1400" dirty="0">
                <a:solidFill>
                  <a:schemeClr val="bg1"/>
                </a:solidFill>
                <a:ea typeface="Calibri" panose="020F0502020204030204" pitchFamily="34" charset="0"/>
                <a:cs typeface="MyriadPro-Regular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17892" y="2111095"/>
            <a:ext cx="4932583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953000" y="2111095"/>
            <a:ext cx="4944975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64993" y="2372311"/>
            <a:ext cx="2656648" cy="276999"/>
            <a:chOff x="-125752" y="2499816"/>
            <a:chExt cx="2656648" cy="419467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-45713" y="2508348"/>
              <a:ext cx="2496571" cy="3969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-125752" y="2499816"/>
              <a:ext cx="2656648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Демонстрационный эксперимент </a:t>
              </a:r>
              <a:endParaRPr lang="ru-RU" sz="1200" b="1" dirty="0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4972541" y="2629198"/>
            <a:ext cx="48965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/>
              <a:t>И</a:t>
            </a:r>
            <a:r>
              <a:rPr lang="ru-RU" sz="1400" b="1" i="1" dirty="0" smtClean="0"/>
              <a:t>нтерфейс </a:t>
            </a:r>
            <a:r>
              <a:rPr lang="en-US" sz="1400" b="1" i="1" dirty="0" err="1" smtClean="0"/>
              <a:t>AirLink</a:t>
            </a:r>
            <a:r>
              <a:rPr lang="ru-RU" sz="1400" b="1" i="1" dirty="0"/>
              <a:t> </a:t>
            </a:r>
            <a:r>
              <a:rPr lang="ru-RU" sz="1400" b="1" i="1" dirty="0" smtClean="0"/>
              <a:t>беспроводной</a:t>
            </a:r>
            <a:endParaRPr lang="en-US" sz="1400" b="1" i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-36587" y="2623196"/>
            <a:ext cx="5047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/>
              <a:t>Интерфейс </a:t>
            </a:r>
            <a:r>
              <a:rPr lang="en-US" sz="1400" b="1" i="1" dirty="0" err="1"/>
              <a:t>SPARKlink</a:t>
            </a:r>
            <a:r>
              <a:rPr lang="en-US" sz="1400" b="1" i="1" dirty="0"/>
              <a:t> Air </a:t>
            </a:r>
            <a:r>
              <a:rPr lang="ru-RU" sz="1400" b="1" i="1" dirty="0" smtClean="0"/>
              <a:t>беспроводной</a:t>
            </a:r>
            <a:endParaRPr lang="ru-RU" sz="1400" b="1" i="1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2441420" y="2368048"/>
            <a:ext cx="2656648" cy="276999"/>
            <a:chOff x="2474665" y="6090375"/>
            <a:chExt cx="2656648" cy="401021"/>
          </a:xfrm>
          <a:solidFill>
            <a:schemeClr val="bg1">
              <a:lumMod val="85000"/>
            </a:schemeClr>
          </a:solidFill>
        </p:grpSpPr>
        <p:sp>
          <p:nvSpPr>
            <p:cNvPr id="63" name="Прямоугольник 62"/>
            <p:cNvSpPr/>
            <p:nvPr/>
          </p:nvSpPr>
          <p:spPr>
            <a:xfrm>
              <a:off x="2547387" y="6101082"/>
              <a:ext cx="2443289" cy="381914"/>
            </a:xfrm>
            <a:prstGeom prst="rect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474665" y="6090375"/>
              <a:ext cx="2656648" cy="401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Лабораторный практикум</a:t>
              </a:r>
              <a:endParaRPr lang="ru-RU" sz="1200" b="1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2002" y="2070169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ru-RU" sz="1400" b="1" dirty="0" smtClean="0"/>
              <a:t>Урочная деятельность</a:t>
            </a:r>
            <a:endParaRPr lang="ru-RU" sz="1400" b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4991851" y="2086034"/>
            <a:ext cx="4876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b="1" dirty="0" smtClean="0"/>
              <a:t>Внеурочная деятельность</a:t>
            </a:r>
            <a:endParaRPr lang="ru-RU" sz="14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952998" y="2368925"/>
            <a:ext cx="2585940" cy="276999"/>
            <a:chOff x="4983180" y="2506427"/>
            <a:chExt cx="2584844" cy="413107"/>
          </a:xfrm>
        </p:grpSpPr>
        <p:sp>
          <p:nvSpPr>
            <p:cNvPr id="66" name="Прямоугольник 65"/>
            <p:cNvSpPr/>
            <p:nvPr/>
          </p:nvSpPr>
          <p:spPr>
            <a:xfrm>
              <a:off x="4983180" y="2512221"/>
              <a:ext cx="2568252" cy="396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rgbClr val="6BA42C"/>
                </a:solidFill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5021524" y="2506427"/>
              <a:ext cx="2546500" cy="413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Проектная деятельность</a:t>
              </a:r>
              <a:endParaRPr lang="ru-RU" sz="1200" b="1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953000" y="6244468"/>
            <a:ext cx="4916107" cy="591551"/>
            <a:chOff x="5012402" y="6233928"/>
            <a:chExt cx="4916107" cy="591551"/>
          </a:xfrm>
          <a:solidFill>
            <a:schemeClr val="accent4">
              <a:lumMod val="75000"/>
            </a:schemeClr>
          </a:solidFill>
        </p:grpSpPr>
        <p:sp>
          <p:nvSpPr>
            <p:cNvPr id="50" name="Прямоугольник 49"/>
            <p:cNvSpPr/>
            <p:nvPr/>
          </p:nvSpPr>
          <p:spPr>
            <a:xfrm>
              <a:off x="5012403" y="6233928"/>
              <a:ext cx="4916106" cy="591551"/>
            </a:xfrm>
            <a:prstGeom prst="rect">
              <a:avLst/>
            </a:prstGeom>
            <a:solidFill>
              <a:srgbClr val="0095DA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012402" y="6360426"/>
              <a:ext cx="484753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Подключается по стандарту связи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.           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7432896" y="2360159"/>
            <a:ext cx="2546500" cy="278189"/>
            <a:chOff x="7432896" y="2486467"/>
            <a:chExt cx="2546500" cy="421269"/>
          </a:xfrm>
        </p:grpSpPr>
        <p:sp>
          <p:nvSpPr>
            <p:cNvPr id="75" name="Прямоугольник 74"/>
            <p:cNvSpPr/>
            <p:nvPr/>
          </p:nvSpPr>
          <p:spPr>
            <a:xfrm>
              <a:off x="7522340" y="2507095"/>
              <a:ext cx="2374696" cy="4006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i="1" u="sng" dirty="0">
                <a:solidFill>
                  <a:srgbClr val="6BA42C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432896" y="2486467"/>
              <a:ext cx="2546500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Полевая практика</a:t>
              </a:r>
              <a:endParaRPr lang="ru-RU" sz="1200" b="1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64520" y="802972"/>
            <a:ext cx="2835304" cy="1215012"/>
            <a:chOff x="1565182" y="783956"/>
            <a:chExt cx="2835304" cy="1215012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565182" y="783956"/>
              <a:ext cx="1892000" cy="948420"/>
              <a:chOff x="1565182" y="776230"/>
              <a:chExt cx="1892000" cy="948420"/>
            </a:xfrm>
          </p:grpSpPr>
          <p:pic>
            <p:nvPicPr>
              <p:cNvPr id="37" name="Picture 9" descr="C:\Users\nagaytsev\Downloads\OS-X-Free-PNG-Image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8762" y="776230"/>
                <a:ext cx="948420" cy="948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11" descr="C:\Users\nagaytsev\Downloads\windows_logos_PNG31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5182" y="776230"/>
                <a:ext cx="943580" cy="9435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2" name="Стрелка углом 51"/>
            <p:cNvSpPr/>
            <p:nvPr/>
          </p:nvSpPr>
          <p:spPr>
            <a:xfrm rot="16200000" flipH="1" flipV="1">
              <a:off x="3545376" y="1143857"/>
              <a:ext cx="943416" cy="766805"/>
            </a:xfrm>
            <a:prstGeom prst="bentArrow">
              <a:avLst/>
            </a:prstGeom>
            <a:solidFill>
              <a:srgbClr val="0095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95DA"/>
                </a:solidFill>
              </a:endParaRPr>
            </a:p>
          </p:txBody>
        </p:sp>
      </p:grpSp>
      <p:pic>
        <p:nvPicPr>
          <p:cNvPr id="57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551717"/>
              </p:ext>
            </p:extLst>
          </p:nvPr>
        </p:nvGraphicFramePr>
        <p:xfrm>
          <a:off x="4953000" y="2938309"/>
          <a:ext cx="4932838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684982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Таблица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882080"/>
              </p:ext>
            </p:extLst>
          </p:nvPr>
        </p:nvGraphicFramePr>
        <p:xfrm>
          <a:off x="20161" y="2938309"/>
          <a:ext cx="4932839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i="1" dirty="0" smtClean="0"/>
                        <a:t>677148</a:t>
                      </a:r>
                      <a:endParaRPr lang="ru-RU" sz="1100" i="1" dirty="0"/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2" y="3413279"/>
            <a:ext cx="1961944" cy="112076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t="12875" r="12382" b="17825"/>
          <a:stretch/>
        </p:blipFill>
        <p:spPr>
          <a:xfrm>
            <a:off x="6273822" y="3670890"/>
            <a:ext cx="1102946" cy="60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2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-9514" y="6237312"/>
            <a:ext cx="9925026" cy="636175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95DA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766" y="536572"/>
            <a:ext cx="3658883" cy="563231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/>
            </a:pPr>
            <a:r>
              <a:rPr lang="ru-RU" sz="1200" dirty="0"/>
              <a:t>Автомобили и тепло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Агрегатные состояния воды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Близко и далеко </a:t>
            </a:r>
            <a:r>
              <a:rPr lang="ru-RU" sz="1200" b="1" dirty="0"/>
              <a:t>ББ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Влияние кислотности воды на состояние растений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Влияние света на развитие проростка фасоли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Времена года: измерение температуры, скорости ветра, влажности воздуха и атмосферного давления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Гигиена полости рта и уход за зубами 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Горячо и холодно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Дыхание растений </a:t>
            </a:r>
            <a:r>
              <a:rPr lang="ru-RU" sz="1200" b="1" dirty="0"/>
              <a:t>ББ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Замерзание и таяние воды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Измерение температуры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Как работает теплица: тепло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Кислотность различных напитков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Круговорот воды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Метеорологическая станция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Метеорологические приборы</a:t>
            </a:r>
            <a:r>
              <a:rPr lang="ru-RU" sz="1200" b="1" dirty="0"/>
              <a:t> 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Микроклиматы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На охоту со светом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Наблюдение за облаками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Нагревание суши и воды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Объект в движении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Одежда и защита от солнца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Одежда и сохранение тепла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Определение качества воды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Определение уровня звука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Отражательная способность поверхности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Почему прыгает мяч </a:t>
            </a:r>
            <a:r>
              <a:rPr lang="ru-RU" sz="1200" b="1" dirty="0" smtClean="0"/>
              <a:t>ББ</a:t>
            </a:r>
            <a:endParaRPr lang="ru-RU" sz="1200" b="1" dirty="0"/>
          </a:p>
        </p:txBody>
      </p:sp>
      <p:pic>
        <p:nvPicPr>
          <p:cNvPr id="11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6619" y="-48552"/>
            <a:ext cx="62345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Демонстрационные эксперименты и </a:t>
            </a:r>
            <a:r>
              <a:rPr lang="ru-RU" b="1" dirty="0">
                <a:solidFill>
                  <a:schemeClr val="bg1"/>
                </a:solidFill>
              </a:rPr>
              <a:t>л</a:t>
            </a:r>
            <a:r>
              <a:rPr lang="ru-RU" b="1" dirty="0" smtClean="0">
                <a:solidFill>
                  <a:schemeClr val="bg1"/>
                </a:solidFill>
              </a:rPr>
              <a:t>абораторные работы в начальной школе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767" y="6193965"/>
            <a:ext cx="27266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Для выполнения </a:t>
            </a:r>
            <a:r>
              <a:rPr lang="ru-RU" sz="1300" dirty="0" smtClean="0">
                <a:solidFill>
                  <a:schemeClr val="bg1"/>
                </a:solidFill>
              </a:rPr>
              <a:t>потребуется: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26345" y="6211230"/>
            <a:ext cx="74415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chemeClr val="bg1"/>
                </a:solidFill>
              </a:rPr>
              <a:t>ББ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для ученика начальной школы. Базовый беспроводной</a:t>
            </a:r>
            <a:r>
              <a:rPr lang="ru-RU" sz="1300" b="1" dirty="0" smtClean="0">
                <a:solidFill>
                  <a:schemeClr val="bg1"/>
                </a:solidFill>
              </a:rPr>
              <a:t/>
            </a:r>
            <a:br>
              <a:rPr lang="ru-RU" sz="1300" b="1" dirty="0" smtClean="0">
                <a:solidFill>
                  <a:schemeClr val="bg1"/>
                </a:solidFill>
              </a:rPr>
            </a:br>
            <a:r>
              <a:rPr lang="ru-RU" sz="1300" b="1" dirty="0" smtClean="0">
                <a:solidFill>
                  <a:schemeClr val="bg1"/>
                </a:solidFill>
              </a:rPr>
              <a:t>Б</a:t>
            </a:r>
            <a:r>
              <a:rPr lang="ru-RU" sz="1300" dirty="0" smtClean="0">
                <a:solidFill>
                  <a:schemeClr val="bg1"/>
                </a:solidFill>
              </a:rPr>
              <a:t> </a:t>
            </a:r>
            <a:r>
              <a:rPr lang="ru-RU" sz="1300" dirty="0">
                <a:solidFill>
                  <a:schemeClr val="bg1"/>
                </a:solidFill>
              </a:rPr>
              <a:t>- Комплект датчиков для ученика начальной школы. </a:t>
            </a:r>
            <a:r>
              <a:rPr lang="ru-RU" sz="1300" dirty="0" smtClean="0">
                <a:solidFill>
                  <a:schemeClr val="bg1"/>
                </a:solidFill>
              </a:rPr>
              <a:t>Базовый</a:t>
            </a:r>
          </a:p>
          <a:p>
            <a:r>
              <a:rPr lang="ru-RU" sz="1300" b="1" dirty="0" smtClean="0">
                <a:solidFill>
                  <a:schemeClr val="bg1"/>
                </a:solidFill>
              </a:rPr>
              <a:t>У</a:t>
            </a:r>
            <a:r>
              <a:rPr lang="ru-RU" sz="1300" dirty="0" smtClean="0">
                <a:solidFill>
                  <a:schemeClr val="bg1"/>
                </a:solidFill>
              </a:rPr>
              <a:t> </a:t>
            </a:r>
            <a:r>
              <a:rPr lang="ru-RU" sz="1300" dirty="0">
                <a:solidFill>
                  <a:schemeClr val="bg1"/>
                </a:solidFill>
              </a:rPr>
              <a:t>- Комплект датчиков для учителя начальной школы</a:t>
            </a:r>
          </a:p>
          <a:p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09171" y="5637148"/>
            <a:ext cx="330634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i="1" dirty="0" smtClean="0"/>
              <a:t>Для выполнения работ с индексом «ББ» достаточно любого комплекта для начальной школы</a:t>
            </a:r>
            <a:endParaRPr lang="ru-RU" sz="1100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22777" y="536572"/>
            <a:ext cx="3497148" cy="563231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28"/>
            </a:pPr>
            <a:r>
              <a:rPr lang="ru-RU" sz="1200" dirty="0"/>
              <a:t>Проводник или не проводник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28"/>
            </a:pPr>
            <a:r>
              <a:rPr lang="ru-RU" sz="1200" dirty="0"/>
              <a:t>Ощущение и измерение температуры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 smtClean="0"/>
              <a:t>Различные </a:t>
            </a:r>
            <a:r>
              <a:rPr lang="ru-RU" sz="1200" dirty="0"/>
              <a:t>источники света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Растения и уровень влажности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Свет и темнота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Скорость и порывы ветра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Смешивание воды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Сохранение материи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Сохранение тепла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Температура воды, воздуха, снега </a:t>
            </a:r>
            <a:r>
              <a:rPr lang="ru-RU" sz="1200" b="1" dirty="0" smtClean="0"/>
              <a:t>Б</a:t>
            </a:r>
            <a:endParaRPr lang="ru-RU" sz="1200" b="1" dirty="0"/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Температура окружающей среды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Температура приствольных слоев земли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Температура тела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Тёплая и холодная вода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Типы батареек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Тяжело и тяжелее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Уровень влажности в помещении и самочувствие человека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Уровень звука в помещении и самочувствие человека </a:t>
            </a:r>
            <a:r>
              <a:rPr lang="ru-RU" sz="1200" b="1" dirty="0"/>
              <a:t>ББ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Уровень кислорода и самочувствие </a:t>
            </a:r>
            <a:r>
              <a:rPr lang="ru-RU" sz="1200" dirty="0" smtClean="0"/>
              <a:t>    человека </a:t>
            </a:r>
            <a:r>
              <a:rPr lang="ru-RU" sz="1200" b="1" dirty="0"/>
              <a:t>ББ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Уровень света и рост растений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Уровень шума в школе </a:t>
            </a:r>
            <a:r>
              <a:rPr lang="ru-RU" sz="1200" b="1" dirty="0"/>
              <a:t>ББ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Физические упражнения и ЧСС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Фотосинтез </a:t>
            </a:r>
            <a:r>
              <a:rPr lang="ru-RU" sz="1200" b="1" dirty="0"/>
              <a:t>ББ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Химические реакции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Частота сердечных сокращений человека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Автомобили и тепло </a:t>
            </a:r>
            <a:r>
              <a:rPr lang="ru-RU" sz="1200" b="1" dirty="0"/>
              <a:t>ББ</a:t>
            </a:r>
          </a:p>
          <a:p>
            <a:pPr marL="285750" indent="-285750">
              <a:buFont typeface="+mj-lt"/>
              <a:buAutoNum type="arabicPeriod" startAt="30"/>
            </a:pPr>
            <a:r>
              <a:rPr lang="ru-RU" sz="1200" dirty="0"/>
              <a:t>Влажность и температура почвы </a:t>
            </a:r>
            <a:r>
              <a:rPr lang="ru-RU" sz="1200" b="1" dirty="0" smtClean="0"/>
              <a:t>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703032" y="536572"/>
            <a:ext cx="3296829" cy="286232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Газовые законы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Давление в воздушном шарике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Зависимость скорости движения объекта от угла наклона плоскости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Могут ли выжить растения без света и воды?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Природные зоны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Расположение батареек и уровень напряжения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Связь уровня звука с колебаниями предметов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Сила сжатия руки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Частота полива растений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Экосистемы </a:t>
            </a:r>
            <a:r>
              <a:rPr lang="ru-RU" sz="1200" b="1" dirty="0" smtClean="0"/>
              <a:t>У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200" dirty="0" smtClean="0"/>
              <a:t>Электрические цепи </a:t>
            </a:r>
            <a:r>
              <a:rPr lang="ru-RU" sz="1200" b="1" dirty="0" smtClean="0"/>
              <a:t>У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7841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9196" y="1109044"/>
            <a:ext cx="47438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</a:t>
            </a:r>
            <a:r>
              <a:rPr lang="en-US" sz="1400" b="1" dirty="0" smtClean="0"/>
              <a:t> </a:t>
            </a:r>
            <a:r>
              <a:rPr lang="ru-RU" sz="1400" b="1" dirty="0" smtClean="0"/>
              <a:t>класс:</a:t>
            </a:r>
            <a:endParaRPr lang="ru-RU" sz="1400" b="1" dirty="0"/>
          </a:p>
          <a:p>
            <a:r>
              <a:rPr lang="ru-RU" sz="1400" dirty="0" smtClean="0"/>
              <a:t>Сохранение тепла</a:t>
            </a:r>
          </a:p>
          <a:p>
            <a:endParaRPr lang="ru-RU" sz="1400" dirty="0"/>
          </a:p>
          <a:p>
            <a:pPr algn="ctr"/>
            <a:r>
              <a:rPr lang="ru-RU" sz="1400" b="1" dirty="0" smtClean="0"/>
              <a:t>2-3</a:t>
            </a:r>
            <a:r>
              <a:rPr lang="en-US" sz="1400" b="1" dirty="0" smtClean="0"/>
              <a:t> </a:t>
            </a:r>
            <a:r>
              <a:rPr lang="ru-RU" sz="1400" b="1" dirty="0"/>
              <a:t>класс:</a:t>
            </a:r>
          </a:p>
          <a:p>
            <a:r>
              <a:rPr lang="ru-RU" sz="1400" dirty="0" smtClean="0"/>
              <a:t>Определение </a:t>
            </a:r>
            <a:r>
              <a:rPr lang="ru-RU" sz="1400" dirty="0"/>
              <a:t>температуры воздуха и воды с помощью измерений и собственных ощущений. Температура и ее измерение. Изучение температуры окружающей среды.</a:t>
            </a:r>
          </a:p>
          <a:p>
            <a:endParaRPr lang="ru-RU" sz="1400" dirty="0" smtClean="0"/>
          </a:p>
          <a:p>
            <a:pPr algn="ctr"/>
            <a:r>
              <a:rPr lang="ru-RU" sz="1400" b="1" dirty="0" smtClean="0"/>
              <a:t>4</a:t>
            </a:r>
            <a:r>
              <a:rPr lang="en-US" sz="1400" b="1" dirty="0" smtClean="0"/>
              <a:t> </a:t>
            </a:r>
            <a:r>
              <a:rPr lang="ru-RU" sz="1400" b="1" dirty="0"/>
              <a:t>класс:</a:t>
            </a:r>
          </a:p>
          <a:p>
            <a:r>
              <a:rPr lang="ru-RU" sz="1400" dirty="0" smtClean="0"/>
              <a:t>Нагревание </a:t>
            </a:r>
            <a:r>
              <a:rPr lang="ru-RU" sz="1400" dirty="0"/>
              <a:t>суши и воды.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76619" y="674660"/>
            <a:ext cx="9279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Готовые </a:t>
            </a:r>
            <a:r>
              <a:rPr lang="ru-RU" sz="1600" b="1" dirty="0"/>
              <a:t>сценарии лабораторных </a:t>
            </a:r>
            <a:r>
              <a:rPr lang="ru-RU" sz="1600" b="1" dirty="0" smtClean="0"/>
              <a:t>работ для программного обеспечения </a:t>
            </a:r>
            <a:r>
              <a:rPr lang="en-US" sz="1600" b="1" dirty="0" err="1" smtClean="0"/>
              <a:t>SPARKvue</a:t>
            </a:r>
            <a:endParaRPr lang="ru-RU" sz="1600" b="1" dirty="0"/>
          </a:p>
        </p:txBody>
      </p:sp>
      <p:pic>
        <p:nvPicPr>
          <p:cNvPr id="15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6619" y="81602"/>
            <a:ext cx="7368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электронные образовательные ресурсы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999642"/>
              </p:ext>
            </p:extLst>
          </p:nvPr>
        </p:nvGraphicFramePr>
        <p:xfrm>
          <a:off x="0" y="6429346"/>
          <a:ext cx="9906000" cy="428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53000"/>
              </a:tblGrid>
              <a:tr h="214327">
                <a:tc gridSpan="2"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Методические пособия PASCO "56 готовых лабораторных работ по курсу естественного-научного цикла" (CD-диск)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В составе каждого комплекта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680562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135" y="2682724"/>
            <a:ext cx="3327046" cy="336236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7400" y="2717799"/>
            <a:ext cx="3251199" cy="3251199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18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Z:\@МАРКЕТИНГ\Рабочий каталог\Богдан\ПРЕЗЕНТАЦИИ\ДОРОЖНАЯ КАРТА НАЧАЛ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028" y="1001061"/>
            <a:ext cx="1372681" cy="191608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Z:\@МАРКЕТИНГ\Поставщики\PASCO\Графика\Методические пособия\Началка_Пособ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367" y="1001061"/>
            <a:ext cx="1360840" cy="192466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Z:\@МАРКЕТИНГ\Поставщики\PASCO\Графика\Методические пособия\Началка_Методич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242" y="1378765"/>
            <a:ext cx="1077303" cy="152864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953000" y="3566792"/>
            <a:ext cx="48894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/>
              <a:t>Методический комплект для учителя </a:t>
            </a:r>
            <a:r>
              <a:rPr lang="ru-RU" sz="1400" b="1" dirty="0" smtClean="0"/>
              <a:t>начальной школы: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в</a:t>
            </a:r>
            <a:r>
              <a:rPr lang="ru-RU" sz="1400" dirty="0" smtClean="0"/>
              <a:t>ключает книгу для учителя, рабочую тетрадь для учащегося и руководство по организации проектной деятельности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 российскими педагогами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с</a:t>
            </a:r>
            <a:r>
              <a:rPr lang="ru-RU" sz="1400" dirty="0" smtClean="0"/>
              <a:t>оответствует ФГОС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охватывает </a:t>
            </a:r>
            <a:r>
              <a:rPr lang="ru-RU" sz="1400" dirty="0"/>
              <a:t>два уровня: </a:t>
            </a:r>
            <a:r>
              <a:rPr lang="ru-RU" sz="1400" dirty="0" smtClean="0"/>
              <a:t>базовый и проектный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10 практических работ и 3 проектных исследований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89530" y="3566792"/>
            <a:ext cx="476347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Методическое руководство «Основы естествознания для детей дошкольного и младшего школьного возраста»: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разработано специалистами </a:t>
            </a:r>
            <a:r>
              <a:rPr lang="en-US" sz="1400" dirty="0" smtClean="0"/>
              <a:t>PASCO Scientific</a:t>
            </a:r>
            <a:r>
              <a:rPr lang="ru-RU" sz="1400" dirty="0" smtClean="0"/>
              <a:t> и адаптировано российскими педагогами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29 лабораторных работы по всему курсу основ естествознания для детей дошкольного и младшего школьного возраста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реальный </a:t>
            </a:r>
            <a:r>
              <a:rPr lang="ru-RU" sz="1400" dirty="0"/>
              <a:t>инструмент применения </a:t>
            </a:r>
            <a:r>
              <a:rPr lang="en-US" sz="1400" dirty="0"/>
              <a:t>STEM</a:t>
            </a:r>
            <a:r>
              <a:rPr lang="ru-RU" sz="1400" dirty="0"/>
              <a:t>-подхода в обучении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311586"/>
            <a:ext cx="9902372" cy="134214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9531" y="939254"/>
            <a:ext cx="36064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Каждое методическое </a:t>
            </a:r>
            <a:r>
              <a:rPr lang="ru-RU" sz="1400" dirty="0" smtClean="0"/>
              <a:t>руководство содержит</a:t>
            </a:r>
            <a:r>
              <a:rPr lang="ru-RU" sz="1400" dirty="0"/>
              <a:t>: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план-конспект </a:t>
            </a:r>
            <a:r>
              <a:rPr lang="ru-RU" sz="1400" dirty="0"/>
              <a:t>урока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ход лабораторной </a:t>
            </a:r>
            <a:r>
              <a:rPr lang="ru-RU" sz="1400" dirty="0" smtClean="0"/>
              <a:t>работы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/>
              <a:t>вопросы для </a:t>
            </a:r>
            <a:r>
              <a:rPr lang="ru-RU" sz="1400" dirty="0" smtClean="0"/>
              <a:t>учащихся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перечень необходимых материалов и приборов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информацию </a:t>
            </a:r>
            <a:r>
              <a:rPr lang="ru-RU" sz="1400" dirty="0"/>
              <a:t>по технике </a:t>
            </a:r>
            <a:r>
              <a:rPr lang="ru-RU" sz="1400" dirty="0" smtClean="0"/>
              <a:t>безопасности</a:t>
            </a:r>
            <a:endParaRPr lang="ru-RU" sz="1400" dirty="0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932048"/>
              </p:ext>
            </p:extLst>
          </p:nvPr>
        </p:nvGraphicFramePr>
        <p:xfrm>
          <a:off x="33338" y="5509890"/>
          <a:ext cx="4919661" cy="587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7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1961"/>
              </a:tblGrid>
              <a:tr h="214327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Методическое руководство "Основы естествознания для детей дошкольного и младшего школьного возраста"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 gridSpan="2">
                  <a:txBody>
                    <a:bodyPr/>
                    <a:lstStyle/>
                    <a:p>
                      <a:pPr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697674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613940"/>
              </p:ext>
            </p:extLst>
          </p:nvPr>
        </p:nvGraphicFramePr>
        <p:xfrm>
          <a:off x="4953000" y="5509890"/>
          <a:ext cx="4924425" cy="1327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5625"/>
              </a:tblGrid>
              <a:tr h="388083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начальной школы на один класс 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(1+15)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138">
                <a:tc gridSpan="2">
                  <a:txBody>
                    <a:bodyPr/>
                    <a:lstStyle/>
                    <a:p>
                      <a:pPr lvl="0" algn="l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681541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0091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начальной школы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(1+1)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5348">
                <a:tc grid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681536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76619" y="81602"/>
            <a:ext cx="6351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брошюры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" name="Picture 3" descr="Z:\@МАРКЕТИНГ\Поставщики\PASCO\Графика\Методические пособия\Начал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580" y="1001061"/>
            <a:ext cx="1360840" cy="192466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6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2" y="5554448"/>
            <a:ext cx="1153316" cy="1198874"/>
          </a:xfrm>
          <a:prstGeom prst="rect">
            <a:avLst/>
          </a:prstGeom>
        </p:spPr>
      </p:pic>
      <p:pic>
        <p:nvPicPr>
          <p:cNvPr id="2051" name="Picture 3" descr="C:\Users\nagaytsev\Downloads\RS1751_PASCO_webinfo_images (1)\PS-23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97905"/>
            <a:ext cx="1578040" cy="63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Рисунок 10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t="13263" r="2778" b="21509"/>
          <a:stretch/>
        </p:blipFill>
        <p:spPr>
          <a:xfrm rot="16200000">
            <a:off x="2136046" y="4981850"/>
            <a:ext cx="1686666" cy="589317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7191" r="10000" b="19171"/>
          <a:stretch/>
        </p:blipFill>
        <p:spPr>
          <a:xfrm>
            <a:off x="1639258" y="4466568"/>
            <a:ext cx="816130" cy="900086"/>
          </a:xfrm>
          <a:prstGeom prst="rect">
            <a:avLst/>
          </a:prstGeom>
        </p:spPr>
      </p:pic>
      <p:pic>
        <p:nvPicPr>
          <p:cNvPr id="2050" name="Picture 2" descr="C:\Users\nagaytsev\Downloads\RS1751_PASCO_webinfo_images (1)\ME-666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029" y="4409620"/>
            <a:ext cx="2373189" cy="237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C:\Users\nagaytsev\Downloads\PS-21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53315" y="5191819"/>
            <a:ext cx="2172864" cy="60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nagaytsev\Downloads\SE-7236-1-600x60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1" y="5181120"/>
            <a:ext cx="1668148" cy="166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nagaytsev\Downloads\SE-8757B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491" y="5673947"/>
            <a:ext cx="1720084" cy="103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481260"/>
              </p:ext>
            </p:extLst>
          </p:nvPr>
        </p:nvGraphicFramePr>
        <p:xfrm>
          <a:off x="230013" y="674661"/>
          <a:ext cx="5616000" cy="3682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3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000"/>
              </a:tblGrid>
              <a:tr h="2269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0095D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0095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Цифровой микроскоп </a:t>
                      </a:r>
                      <a:r>
                        <a:rPr lang="en-US" sz="1100" u="none" strike="noStrike" dirty="0" smtClean="0">
                          <a:effectLst/>
                          <a:latin typeface="+mn-lt"/>
                        </a:rPr>
                        <a:t>PASCO</a:t>
                      </a:r>
                      <a:endParaRPr lang="ru-RU" sz="1100" u="none" strike="noStrike" dirty="0"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673175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Цифровой микроскоп </a:t>
                      </a:r>
                      <a:r>
                        <a:rPr lang="en-US" sz="1100" u="none" strike="noStrike" dirty="0" err="1" smtClean="0">
                          <a:effectLst/>
                          <a:latin typeface="+mn-lt"/>
                        </a:rPr>
                        <a:t>kena</a:t>
                      </a:r>
                      <a:endParaRPr lang="ru-RU" sz="1100" u="none" strike="noStrike" dirty="0"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673194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Беспроводной цифровой датчик колориметр/</a:t>
                      </a:r>
                      <a:r>
                        <a:rPr lang="ru-RU" sz="1100" dirty="0" err="1" smtClean="0">
                          <a:latin typeface="+mn-lt"/>
                        </a:rPr>
                        <a:t>турбидиметр</a:t>
                      </a:r>
                      <a:r>
                        <a:rPr lang="ru-RU" sz="1100" dirty="0" smtClean="0">
                          <a:latin typeface="+mn-lt"/>
                        </a:rPr>
                        <a:t>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697277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света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686315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пульсометр нагрудный PASCO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697669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Зонд для датчика температуры PASCO поверхностный (-10 - +70)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673126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Зонд для датчика температуры PASCO стальной (-35 - +135) 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673144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Весы электронные 2000 г </a:t>
                      </a:r>
                      <a:r>
                        <a:rPr lang="ru-RU" sz="1100" dirty="0" err="1" smtClean="0">
                          <a:latin typeface="+mn-lt"/>
                        </a:rPr>
                        <a:t>Ohaus</a:t>
                      </a:r>
                      <a:endParaRPr lang="ru-RU" sz="1100" dirty="0" smtClean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 smtClean="0">
                          <a:effectLst/>
                          <a:latin typeface="+mn-lt"/>
                        </a:rPr>
                        <a:t>684975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Компас ученический (набор 20 шт.)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673901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10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Набор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</a:t>
                      </a: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Экосистема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” </a:t>
                      </a: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1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673195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11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Экоёмкость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PASCO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673768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</a:t>
                      </a:r>
                      <a:endParaRPr lang="ru-RU" sz="11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Ёмкость для эксперимента </a:t>
                      </a: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Фотосинтез</a:t>
                      </a: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673179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</a:t>
                      </a:r>
                      <a:endParaRPr lang="ru-RU" sz="11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Ёмкость ”Метаболизм” PASCO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673769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14</a:t>
                      </a:r>
                      <a:endParaRPr lang="ru-RU" sz="1100" dirty="0"/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Модель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“</a:t>
                      </a: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Строение глаза человека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” </a:t>
                      </a: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1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673900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</a:t>
                      </a:r>
                      <a:endParaRPr lang="ru-RU" sz="1100" dirty="0"/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Водонепроницаемый чехол для датчика углекислого газа PASCO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698351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16</a:t>
                      </a:r>
                      <a:endParaRPr lang="ru-RU" sz="1100" dirty="0"/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Флюгер и штатив для беспроводного датчика погоды с GPS PASCO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698276</a:t>
                      </a:r>
                    </a:p>
                  </a:txBody>
                  <a:tcPr marL="8255" marR="8255" marT="825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C:\Users\nagaytsev\Downloads\PS-321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52632" y="5295313"/>
            <a:ext cx="448277" cy="89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1" descr="C:\Users\afonin\Desktop\PASCO\наборы PASCO\на печать\началка\глаз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788" y="2420075"/>
            <a:ext cx="1824685" cy="143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5" descr="C:\Users\nagaytsev\Downloads\RS1751_PASCO_webinfo_images (1)\SE-8680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9" b="41596"/>
          <a:stretch/>
        </p:blipFill>
        <p:spPr bwMode="auto">
          <a:xfrm>
            <a:off x="4571196" y="5062481"/>
            <a:ext cx="488815" cy="47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Группа 69"/>
          <p:cNvGrpSpPr/>
          <p:nvPr/>
        </p:nvGrpSpPr>
        <p:grpSpPr>
          <a:xfrm>
            <a:off x="443462" y="5212765"/>
            <a:ext cx="288032" cy="307777"/>
            <a:chOff x="7718918" y="3841130"/>
            <a:chExt cx="288032" cy="307777"/>
          </a:xfrm>
        </p:grpSpPr>
        <p:sp>
          <p:nvSpPr>
            <p:cNvPr id="71" name="Овал 7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1578040" y="5015518"/>
            <a:ext cx="288032" cy="307777"/>
            <a:chOff x="7718918" y="3841130"/>
            <a:chExt cx="288032" cy="307777"/>
          </a:xfrm>
        </p:grpSpPr>
        <p:sp>
          <p:nvSpPr>
            <p:cNvPr id="75" name="Овал 7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1578040" y="5433465"/>
            <a:ext cx="288032" cy="307777"/>
            <a:chOff x="7718918" y="3841130"/>
            <a:chExt cx="288032" cy="307777"/>
          </a:xfrm>
        </p:grpSpPr>
        <p:sp>
          <p:nvSpPr>
            <p:cNvPr id="80" name="Овал 7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3995731" y="5629237"/>
            <a:ext cx="288032" cy="307777"/>
            <a:chOff x="3995731" y="5629237"/>
            <a:chExt cx="288032" cy="307777"/>
          </a:xfrm>
        </p:grpSpPr>
        <p:sp>
          <p:nvSpPr>
            <p:cNvPr id="86" name="Овал 85"/>
            <p:cNvSpPr/>
            <p:nvPr/>
          </p:nvSpPr>
          <p:spPr>
            <a:xfrm>
              <a:off x="3995731" y="5639109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3995732" y="5629237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443462" y="4440109"/>
            <a:ext cx="288032" cy="307777"/>
            <a:chOff x="7718918" y="3841130"/>
            <a:chExt cx="288032" cy="307777"/>
          </a:xfrm>
        </p:grpSpPr>
        <p:sp>
          <p:nvSpPr>
            <p:cNvPr id="89" name="Овал 8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4362888" y="6158852"/>
            <a:ext cx="288032" cy="307777"/>
            <a:chOff x="7718918" y="3841130"/>
            <a:chExt cx="288032" cy="307777"/>
          </a:xfrm>
        </p:grpSpPr>
        <p:sp>
          <p:nvSpPr>
            <p:cNvPr id="92" name="Овал 9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3025589" y="5854514"/>
            <a:ext cx="288032" cy="307777"/>
            <a:chOff x="7718918" y="3841130"/>
            <a:chExt cx="288032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2" name="Picture 2" descr="C:\Users\nagaytsev\Downloads\PS-213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113" y="4409620"/>
            <a:ext cx="416221" cy="186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Группа 94"/>
          <p:cNvGrpSpPr/>
          <p:nvPr/>
        </p:nvGrpSpPr>
        <p:grpSpPr>
          <a:xfrm>
            <a:off x="3522406" y="5629237"/>
            <a:ext cx="288032" cy="307777"/>
            <a:chOff x="7718918" y="3841130"/>
            <a:chExt cx="288032" cy="307777"/>
          </a:xfrm>
        </p:grpSpPr>
        <p:sp>
          <p:nvSpPr>
            <p:cNvPr id="96" name="Овал 9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4506904" y="5295882"/>
            <a:ext cx="288032" cy="307777"/>
            <a:chOff x="7718918" y="3841130"/>
            <a:chExt cx="288032" cy="307777"/>
          </a:xfrm>
        </p:grpSpPr>
        <p:sp>
          <p:nvSpPr>
            <p:cNvPr id="45" name="Овал 4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5842715" y="5135117"/>
            <a:ext cx="440764" cy="313300"/>
            <a:chOff x="7675621" y="3832168"/>
            <a:chExt cx="440764" cy="313300"/>
          </a:xfrm>
        </p:grpSpPr>
        <p:sp>
          <p:nvSpPr>
            <p:cNvPr id="48" name="Овал 4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675621" y="3832168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7912344" y="2456880"/>
            <a:ext cx="440764" cy="307777"/>
            <a:chOff x="7690851" y="3847563"/>
            <a:chExt cx="440764" cy="307777"/>
          </a:xfrm>
        </p:grpSpPr>
        <p:sp>
          <p:nvSpPr>
            <p:cNvPr id="64" name="Овал 63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8" name="Рисунок 7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2099" r="3739" b="2593"/>
          <a:stretch/>
        </p:blipFill>
        <p:spPr>
          <a:xfrm>
            <a:off x="7757014" y="4077080"/>
            <a:ext cx="886753" cy="1643449"/>
          </a:xfrm>
          <a:prstGeom prst="rect">
            <a:avLst/>
          </a:prstGeom>
        </p:spPr>
      </p:pic>
      <p:grpSp>
        <p:nvGrpSpPr>
          <p:cNvPr id="53" name="Группа 52"/>
          <p:cNvGrpSpPr/>
          <p:nvPr/>
        </p:nvGrpSpPr>
        <p:grpSpPr>
          <a:xfrm>
            <a:off x="7626926" y="5137879"/>
            <a:ext cx="402304" cy="307777"/>
            <a:chOff x="7690851" y="3847563"/>
            <a:chExt cx="402304" cy="307777"/>
          </a:xfrm>
        </p:grpSpPr>
        <p:sp>
          <p:nvSpPr>
            <p:cNvPr id="54" name="Овал 53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7690851" y="3847563"/>
              <a:ext cx="40230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3" name="Рисунок 9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775" y="4065657"/>
            <a:ext cx="433396" cy="966167"/>
          </a:xfrm>
          <a:prstGeom prst="rect">
            <a:avLst/>
          </a:prstGeom>
        </p:spPr>
      </p:pic>
      <p:grpSp>
        <p:nvGrpSpPr>
          <p:cNvPr id="69" name="Группа 68"/>
          <p:cNvGrpSpPr/>
          <p:nvPr/>
        </p:nvGrpSpPr>
        <p:grpSpPr>
          <a:xfrm>
            <a:off x="9161153" y="4613917"/>
            <a:ext cx="440764" cy="307777"/>
            <a:chOff x="7690851" y="3847563"/>
            <a:chExt cx="440764" cy="307777"/>
          </a:xfrm>
        </p:grpSpPr>
        <p:sp>
          <p:nvSpPr>
            <p:cNvPr id="73" name="Овал 72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8" name="Picture 7" descr="C:\Users\nagaytsev\Downloads\PS-3545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304" y="2600295"/>
            <a:ext cx="1019270" cy="115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Группа 59"/>
          <p:cNvGrpSpPr/>
          <p:nvPr/>
        </p:nvGrpSpPr>
        <p:grpSpPr>
          <a:xfrm>
            <a:off x="9305169" y="2456880"/>
            <a:ext cx="440764" cy="307777"/>
            <a:chOff x="7690851" y="3847563"/>
            <a:chExt cx="440764" cy="307777"/>
          </a:xfrm>
        </p:grpSpPr>
        <p:sp>
          <p:nvSpPr>
            <p:cNvPr id="61" name="Овал 60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9" name="Picture 4" descr="C:\Users\nagaytsev\Downloads\PS-3553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668378"/>
            <a:ext cx="1207060" cy="173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0" name="Группа 99"/>
          <p:cNvGrpSpPr/>
          <p:nvPr/>
        </p:nvGrpSpPr>
        <p:grpSpPr>
          <a:xfrm>
            <a:off x="8771776" y="1226040"/>
            <a:ext cx="440764" cy="307777"/>
            <a:chOff x="7690851" y="3847563"/>
            <a:chExt cx="440764" cy="307777"/>
          </a:xfrm>
        </p:grpSpPr>
        <p:sp>
          <p:nvSpPr>
            <p:cNvPr id="101" name="Овал 100"/>
            <p:cNvSpPr/>
            <p:nvPr/>
          </p:nvSpPr>
          <p:spPr>
            <a:xfrm>
              <a:off x="7726834" y="3857435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7690851" y="3847563"/>
              <a:ext cx="4407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466911" y="6330351"/>
            <a:ext cx="425568" cy="307777"/>
            <a:chOff x="8466911" y="6330351"/>
            <a:chExt cx="425568" cy="307777"/>
          </a:xfrm>
        </p:grpSpPr>
        <p:sp>
          <p:nvSpPr>
            <p:cNvPr id="57" name="Овал 56"/>
            <p:cNvSpPr/>
            <p:nvPr/>
          </p:nvSpPr>
          <p:spPr>
            <a:xfrm>
              <a:off x="8535679" y="6340223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8466911" y="6330351"/>
              <a:ext cx="4255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7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7" descr="C:\Users\nagaytsev\Downloads\PS-25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543" y="5226838"/>
            <a:ext cx="2376085" cy="156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110" y="3220482"/>
            <a:ext cx="2631344" cy="3600787"/>
          </a:xfrm>
          <a:prstGeom prst="rect">
            <a:avLst/>
          </a:prstGeom>
        </p:spPr>
      </p:pic>
      <p:pic>
        <p:nvPicPr>
          <p:cNvPr id="3074" name="Picture 2" descr="Z:\@МАРКЕТИНГ\Поставщики\PASCO\Графика\SPARK LX LXi\RS2749_LX_face right-hp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720" y="3616386"/>
            <a:ext cx="2545069" cy="18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@МАРКЕТИНГ\Поставщики\PASCO\Графика\SPARK LX LXi\RS2720_LXi w PASPORT-hp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6239"/>
            <a:ext cx="2944402" cy="278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43" y="739587"/>
            <a:ext cx="2063153" cy="1776472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009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hape 326"/>
          <p:cNvSpPr txBox="1">
            <a:spLocks/>
          </p:cNvSpPr>
          <p:nvPr/>
        </p:nvSpPr>
        <p:spPr>
          <a:xfrm>
            <a:off x="276763" y="18688"/>
            <a:ext cx="7785097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</a:rPr>
              <a:t>Дополнительные устройства и системы хранения</a:t>
            </a: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019932"/>
              </p:ext>
            </p:extLst>
          </p:nvPr>
        </p:nvGraphicFramePr>
        <p:xfrm>
          <a:off x="223539" y="674660"/>
          <a:ext cx="5377542" cy="28715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450"/>
                <a:gridCol w="40399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414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0095D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0095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2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SPARK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LXi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698352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2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PASCO SPARK LX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698353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2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для 5-ти интерфейсов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SPARKlink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679718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2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на 10 USB-портов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684989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Кейсы для хранения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большой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681960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малый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681959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Тележки для хранения и транспортировки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больших кейсов цифровых датчиков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681985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малых или 3-х больших кейсов цифровых датчиков PASCO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01" name="Группа 100"/>
          <p:cNvGrpSpPr/>
          <p:nvPr/>
        </p:nvGrpSpPr>
        <p:grpSpPr>
          <a:xfrm>
            <a:off x="16350147" y="2052399"/>
            <a:ext cx="631289" cy="307777"/>
            <a:chOff x="7651090" y="3858062"/>
            <a:chExt cx="631289" cy="307777"/>
          </a:xfrm>
        </p:grpSpPr>
        <p:sp>
          <p:nvSpPr>
            <p:cNvPr id="102" name="Овал 101"/>
            <p:cNvSpPr/>
            <p:nvPr/>
          </p:nvSpPr>
          <p:spPr>
            <a:xfrm>
              <a:off x="7702997" y="3877807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7651090" y="3858062"/>
              <a:ext cx="63128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6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417" y="3844669"/>
            <a:ext cx="1609035" cy="1109472"/>
          </a:xfrm>
          <a:prstGeom prst="rect">
            <a:avLst/>
          </a:prstGeom>
        </p:spPr>
      </p:pic>
      <p:grpSp>
        <p:nvGrpSpPr>
          <p:cNvPr id="42" name="Группа 41"/>
          <p:cNvGrpSpPr/>
          <p:nvPr/>
        </p:nvGrpSpPr>
        <p:grpSpPr>
          <a:xfrm>
            <a:off x="3502215" y="3844669"/>
            <a:ext cx="288032" cy="307777"/>
            <a:chOff x="7718918" y="3841130"/>
            <a:chExt cx="288032" cy="307777"/>
          </a:xfrm>
        </p:grpSpPr>
        <p:sp>
          <p:nvSpPr>
            <p:cNvPr id="43" name="Овал 4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4169311" y="5945975"/>
            <a:ext cx="288032" cy="307777"/>
            <a:chOff x="7718918" y="3841130"/>
            <a:chExt cx="288032" cy="307777"/>
          </a:xfrm>
        </p:grpSpPr>
        <p:sp>
          <p:nvSpPr>
            <p:cNvPr id="47" name="Овал 4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5399857" y="4149007"/>
            <a:ext cx="288032" cy="307777"/>
            <a:chOff x="7718918" y="3841130"/>
            <a:chExt cx="288032" cy="307777"/>
          </a:xfrm>
        </p:grpSpPr>
        <p:sp>
          <p:nvSpPr>
            <p:cNvPr id="50" name="Овал 4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7151543" y="1744378"/>
            <a:ext cx="288032" cy="307777"/>
            <a:chOff x="7718918" y="3841130"/>
            <a:chExt cx="288032" cy="307777"/>
          </a:xfrm>
        </p:grpSpPr>
        <p:sp>
          <p:nvSpPr>
            <p:cNvPr id="54" name="Овал 5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329603" y="4608417"/>
            <a:ext cx="288032" cy="307777"/>
            <a:chOff x="7718918" y="3841130"/>
            <a:chExt cx="288032" cy="307777"/>
          </a:xfrm>
        </p:grpSpPr>
        <p:sp>
          <p:nvSpPr>
            <p:cNvPr id="61" name="Овал 6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7188957" y="3131927"/>
            <a:ext cx="288032" cy="307777"/>
            <a:chOff x="7718918" y="3841130"/>
            <a:chExt cx="288032" cy="307777"/>
          </a:xfrm>
        </p:grpSpPr>
        <p:sp>
          <p:nvSpPr>
            <p:cNvPr id="64" name="Овал 6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>
              <a:gsLst>
                <a:gs pos="0">
                  <a:srgbClr val="0095DA">
                    <a:lumMod val="65000"/>
                  </a:srgbClr>
                </a:gs>
                <a:gs pos="80000">
                  <a:srgbClr val="0095DA"/>
                </a:gs>
                <a:gs pos="100000">
                  <a:srgbClr val="0095DA"/>
                </a:gs>
              </a:gsLst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7718919" y="384113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29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1442</Words>
  <Application>Microsoft Office PowerPoint</Application>
  <PresentationFormat>Лист A4 (210x297 мм)</PresentationFormat>
  <Paragraphs>426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Нагайцев Богдан Вадимович</dc:creator>
  <cp:lastModifiedBy>Громова София Юрьевна</cp:lastModifiedBy>
  <cp:revision>240</cp:revision>
  <cp:lastPrinted>2018-06-05T17:19:19Z</cp:lastPrinted>
  <dcterms:created xsi:type="dcterms:W3CDTF">2018-06-01T10:21:41Z</dcterms:created>
  <dcterms:modified xsi:type="dcterms:W3CDTF">2019-01-22T06:07:19Z</dcterms:modified>
</cp:coreProperties>
</file>